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46"/>
  </p:notesMasterIdLst>
  <p:sldIdLst>
    <p:sldId id="256" r:id="rId2"/>
    <p:sldId id="1825" r:id="rId3"/>
    <p:sldId id="1810" r:id="rId4"/>
    <p:sldId id="1821" r:id="rId5"/>
    <p:sldId id="1799" r:id="rId6"/>
    <p:sldId id="1797" r:id="rId7"/>
    <p:sldId id="1798" r:id="rId8"/>
    <p:sldId id="1800" r:id="rId9"/>
    <p:sldId id="888" r:id="rId10"/>
    <p:sldId id="1785" r:id="rId11"/>
    <p:sldId id="1784" r:id="rId12"/>
    <p:sldId id="1786" r:id="rId13"/>
    <p:sldId id="1811" r:id="rId14"/>
    <p:sldId id="605" r:id="rId15"/>
    <p:sldId id="1651" r:id="rId16"/>
    <p:sldId id="1118" r:id="rId17"/>
    <p:sldId id="1765" r:id="rId18"/>
    <p:sldId id="1076" r:id="rId19"/>
    <p:sldId id="898" r:id="rId20"/>
    <p:sldId id="1695" r:id="rId21"/>
    <p:sldId id="1812" r:id="rId22"/>
    <p:sldId id="1689" r:id="rId23"/>
    <p:sldId id="1824" r:id="rId24"/>
    <p:sldId id="1734" r:id="rId25"/>
    <p:sldId id="1397" r:id="rId26"/>
    <p:sldId id="1763" r:id="rId27"/>
    <p:sldId id="1033" r:id="rId28"/>
    <p:sldId id="1073" r:id="rId29"/>
    <p:sldId id="1744" r:id="rId30"/>
    <p:sldId id="1026" r:id="rId31"/>
    <p:sldId id="570" r:id="rId32"/>
    <p:sldId id="280" r:id="rId33"/>
    <p:sldId id="1511" r:id="rId34"/>
    <p:sldId id="1512" r:id="rId35"/>
    <p:sldId id="1544" r:id="rId36"/>
    <p:sldId id="1741" r:id="rId37"/>
    <p:sldId id="1545" r:id="rId38"/>
    <p:sldId id="1297" r:id="rId39"/>
    <p:sldId id="1542" r:id="rId40"/>
    <p:sldId id="563" r:id="rId41"/>
    <p:sldId id="835" r:id="rId42"/>
    <p:sldId id="613" r:id="rId43"/>
    <p:sldId id="1523" r:id="rId44"/>
    <p:sldId id="831" r:id="rId45"/>
    <p:sldId id="811" r:id="rId46"/>
    <p:sldId id="1047" r:id="rId47"/>
    <p:sldId id="1399" r:id="rId48"/>
    <p:sldId id="1072" r:id="rId49"/>
    <p:sldId id="764" r:id="rId50"/>
    <p:sldId id="765" r:id="rId51"/>
    <p:sldId id="1071" r:id="rId52"/>
    <p:sldId id="1501" r:id="rId53"/>
    <p:sldId id="1195" r:id="rId54"/>
    <p:sldId id="1743" r:id="rId55"/>
    <p:sldId id="1772" r:id="rId56"/>
    <p:sldId id="1776" r:id="rId57"/>
    <p:sldId id="1759" r:id="rId58"/>
    <p:sldId id="1813" r:id="rId59"/>
    <p:sldId id="1070" r:id="rId60"/>
    <p:sldId id="1717" r:id="rId61"/>
    <p:sldId id="1718" r:id="rId62"/>
    <p:sldId id="1719" r:id="rId63"/>
    <p:sldId id="1720" r:id="rId64"/>
    <p:sldId id="1721" r:id="rId65"/>
    <p:sldId id="1722" r:id="rId66"/>
    <p:sldId id="1723" r:id="rId67"/>
    <p:sldId id="1726" r:id="rId68"/>
    <p:sldId id="1727" r:id="rId69"/>
    <p:sldId id="1724" r:id="rId70"/>
    <p:sldId id="840" r:id="rId71"/>
    <p:sldId id="1738" r:id="rId72"/>
    <p:sldId id="1068" r:id="rId73"/>
    <p:sldId id="1069" r:id="rId74"/>
    <p:sldId id="1566" r:id="rId75"/>
    <p:sldId id="1400" r:id="rId76"/>
    <p:sldId id="893" r:id="rId77"/>
    <p:sldId id="289" r:id="rId78"/>
    <p:sldId id="1054" r:id="rId79"/>
    <p:sldId id="994" r:id="rId80"/>
    <p:sldId id="1742" r:id="rId81"/>
    <p:sldId id="830" r:id="rId82"/>
    <p:sldId id="481" r:id="rId83"/>
    <p:sldId id="290" r:id="rId84"/>
    <p:sldId id="1133" r:id="rId85"/>
    <p:sldId id="1049" r:id="rId86"/>
    <p:sldId id="336" r:id="rId87"/>
    <p:sldId id="1804" r:id="rId88"/>
    <p:sldId id="1805" r:id="rId89"/>
    <p:sldId id="1814" r:id="rId90"/>
    <p:sldId id="1777" r:id="rId91"/>
    <p:sldId id="654" r:id="rId92"/>
    <p:sldId id="659" r:id="rId93"/>
    <p:sldId id="655" r:id="rId94"/>
    <p:sldId id="1425" r:id="rId95"/>
    <p:sldId id="657" r:id="rId96"/>
    <p:sldId id="656" r:id="rId97"/>
    <p:sldId id="1500" r:id="rId98"/>
    <p:sldId id="1781" r:id="rId99"/>
    <p:sldId id="1815" r:id="rId100"/>
    <p:sldId id="1778" r:id="rId101"/>
    <p:sldId id="1411" r:id="rId102"/>
    <p:sldId id="1412" r:id="rId103"/>
    <p:sldId id="1413" r:id="rId104"/>
    <p:sldId id="1414" r:id="rId105"/>
    <p:sldId id="1415" r:id="rId106"/>
    <p:sldId id="1806" r:id="rId107"/>
    <p:sldId id="1816" r:id="rId108"/>
    <p:sldId id="1732" r:id="rId109"/>
    <p:sldId id="1820" r:id="rId110"/>
    <p:sldId id="1823" r:id="rId111"/>
    <p:sldId id="388" r:id="rId112"/>
    <p:sldId id="1826" r:id="rId113"/>
    <p:sldId id="1827" r:id="rId114"/>
    <p:sldId id="380" r:id="rId115"/>
    <p:sldId id="747" r:id="rId116"/>
    <p:sldId id="1422" r:id="rId117"/>
    <p:sldId id="313" r:id="rId118"/>
    <p:sldId id="1217" r:id="rId119"/>
    <p:sldId id="1592" r:id="rId120"/>
    <p:sldId id="1807" r:id="rId121"/>
    <p:sldId id="1817" r:id="rId122"/>
    <p:sldId id="1769" r:id="rId123"/>
    <p:sldId id="1779" r:id="rId124"/>
    <p:sldId id="650" r:id="rId125"/>
    <p:sldId id="729" r:id="rId126"/>
    <p:sldId id="737" r:id="rId127"/>
    <p:sldId id="1733" r:id="rId128"/>
    <p:sldId id="999" r:id="rId129"/>
    <p:sldId id="1000" r:id="rId130"/>
    <p:sldId id="1451" r:id="rId131"/>
    <p:sldId id="1132" r:id="rId132"/>
    <p:sldId id="1818" r:id="rId133"/>
    <p:sldId id="1802" r:id="rId134"/>
    <p:sldId id="1130" r:id="rId135"/>
    <p:sldId id="1803" r:id="rId136"/>
    <p:sldId id="1005" r:id="rId137"/>
    <p:sldId id="1006" r:id="rId138"/>
    <p:sldId id="1586" r:id="rId139"/>
    <p:sldId id="1808" r:id="rId140"/>
    <p:sldId id="1819" r:id="rId141"/>
    <p:sldId id="1577" r:id="rId142"/>
    <p:sldId id="335" r:id="rId143"/>
    <p:sldId id="1822" r:id="rId144"/>
    <p:sldId id="1787" r:id="rId145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45"/>
    <p:restoredTop sz="92994"/>
  </p:normalViewPr>
  <p:slideViewPr>
    <p:cSldViewPr snapToGrid="0">
      <p:cViewPr varScale="1">
        <p:scale>
          <a:sx n="100" d="100"/>
          <a:sy n="100" d="100"/>
        </p:scale>
        <p:origin x="60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microsoft.com/office/2015/10/relationships/revisionInfo" Target="revisionInfo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>
          <a:extLst>
            <a:ext uri="{FF2B5EF4-FFF2-40B4-BE49-F238E27FC236}">
              <a16:creationId xmlns:a16="http://schemas.microsoft.com/office/drawing/2014/main" id="{9C9971B9-E349-9364-2BC0-7C4CCDC9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>
            <a:extLst>
              <a:ext uri="{FF2B5EF4-FFF2-40B4-BE49-F238E27FC236}">
                <a16:creationId xmlns:a16="http://schemas.microsoft.com/office/drawing/2014/main" id="{778A7917-0D20-3205-0E89-F63A06CAC9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>
            <a:extLst>
              <a:ext uri="{FF2B5EF4-FFF2-40B4-BE49-F238E27FC236}">
                <a16:creationId xmlns:a16="http://schemas.microsoft.com/office/drawing/2014/main" id="{E5FE94DB-5E23-8AC5-CD12-D66145A3A9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4904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75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3140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>
          <a:extLst>
            <a:ext uri="{FF2B5EF4-FFF2-40B4-BE49-F238E27FC236}">
              <a16:creationId xmlns:a16="http://schemas.microsoft.com/office/drawing/2014/main" id="{1E46299A-4F02-A5CC-CE84-F06C0ACAD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>
            <a:extLst>
              <a:ext uri="{FF2B5EF4-FFF2-40B4-BE49-F238E27FC236}">
                <a16:creationId xmlns:a16="http://schemas.microsoft.com/office/drawing/2014/main" id="{7721ED51-6C29-93EF-0799-F40D0F889B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>
            <a:extLst>
              <a:ext uri="{FF2B5EF4-FFF2-40B4-BE49-F238E27FC236}">
                <a16:creationId xmlns:a16="http://schemas.microsoft.com/office/drawing/2014/main" id="{02BC3E61-9CDD-E6EC-53F8-3D5DEC40A9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36160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02832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49314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84434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B7FA51F0-1085-2828-22C9-0D2866AF5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A4FF6D98-ED0C-9AD9-2744-40ABEA67E8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58E4945A-98E3-CFA1-3923-6BCA92D164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046483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3791E79C-C442-FF98-6792-4524E3169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716DA26E-6229-D749-EC97-5E73C96A85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3B55AFFE-F0E2-E30C-7B17-73C6B1F58D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135012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F92A55C7-10D3-A465-8638-3C0948991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78FCE6D7-F7CD-D0D4-D970-B0F82D675E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F5B741EB-4D3C-5C01-AE3C-51319E301A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378509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C3FFAC80-D141-2072-936B-7135EC73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3D6C06E-D7BC-BC6B-FE07-05A0BA175E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A2E55A69-64F8-5BA9-0D19-335DE07FB2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530123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844E743A-AA03-1D46-AE6C-4189AA689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11BFFB16-1F9C-E1D8-B08F-96ACC267B8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039C4AC6-89DE-2B83-07CF-AC32A3662E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786996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3F481D27-244C-6CA1-B86B-5560CEA2C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C3844CB6-716F-F67A-FEC2-B91006E8E4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C6A9D42A-3B33-A67A-1DE0-02683446EB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79725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3D0E9DF-179C-925E-5097-2DCB8BA11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2EFC149F-7A79-0DDE-D706-9251395ABA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D0E3D4AF-5D73-0776-1944-7AB6FEF967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828974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1663627-7EAA-27EF-5203-E25507CEE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2558063-63DC-2644-B207-D2146F4CA6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6C0FEB3B-37F2-3BFA-E5AD-18C9D608E2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239907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06B9741-75C3-957B-F202-EA39E9CA5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835F7219-FCA8-4B1E-6D62-B50322418A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0F85F3A6-C4CF-AE31-5043-1BA22C5222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107030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6BF1D1BF-37E0-25A4-FE0B-05186275B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2B68310D-C3DD-D39B-50D7-8DCA21282E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31742B2C-B8D6-58B0-F57F-7809210EF1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67115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D8426419-534A-E4C2-2391-F0A6318C7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C8F6D616-C05C-6811-771E-E640BE882F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5FC5B777-6107-0A54-C2A0-C7C9F5C6C0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07425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5A5C02A-B001-BE3F-66DF-A02A04745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2CB57E2-833D-B4AB-A205-3F63CCBF75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62B2D96D-7B24-3904-6EF4-DAA7D0DBE6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103093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1F700449-311D-F6A7-9AC5-141FA7E05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8D84E15B-3B3E-38BC-196E-DEA6A7B8C1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7F8CA8A5-D58B-F914-3403-B28096AD8E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73226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>
          <a:extLst>
            <a:ext uri="{FF2B5EF4-FFF2-40B4-BE49-F238E27FC236}">
              <a16:creationId xmlns:a16="http://schemas.microsoft.com/office/drawing/2014/main" id="{F4CB48FD-3168-2235-8EC9-3628A448A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>
            <a:extLst>
              <a:ext uri="{FF2B5EF4-FFF2-40B4-BE49-F238E27FC236}">
                <a16:creationId xmlns:a16="http://schemas.microsoft.com/office/drawing/2014/main" id="{E69D4068-7538-C78A-4543-0D7A1799CE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>
            <a:extLst>
              <a:ext uri="{FF2B5EF4-FFF2-40B4-BE49-F238E27FC236}">
                <a16:creationId xmlns:a16="http://schemas.microsoft.com/office/drawing/2014/main" id="{F24D0FAE-D84D-DA79-03AA-2F54D6DB97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995076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181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294402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>
          <a:extLst>
            <a:ext uri="{FF2B5EF4-FFF2-40B4-BE49-F238E27FC236}">
              <a16:creationId xmlns:a16="http://schemas.microsoft.com/office/drawing/2014/main" id="{788F1FB4-36AB-37C9-DB88-45965A5FF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>
            <a:extLst>
              <a:ext uri="{FF2B5EF4-FFF2-40B4-BE49-F238E27FC236}">
                <a16:creationId xmlns:a16="http://schemas.microsoft.com/office/drawing/2014/main" id="{33A32429-5F85-C297-A9DB-1CE88A786A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>
            <a:extLst>
              <a:ext uri="{FF2B5EF4-FFF2-40B4-BE49-F238E27FC236}">
                <a16:creationId xmlns:a16="http://schemas.microsoft.com/office/drawing/2014/main" id="{71CCE20D-FF12-DD1A-1808-294E36134A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403143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61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63EBE778-11EC-43E2-0220-99AA143D1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16B01E0E-757B-B7F4-E25A-7E4D1E02D8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D0B4C6BC-0D8E-ECBD-2DDF-593CEAF808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9857660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>
          <a:extLst>
            <a:ext uri="{FF2B5EF4-FFF2-40B4-BE49-F238E27FC236}">
              <a16:creationId xmlns:a16="http://schemas.microsoft.com/office/drawing/2014/main" id="{123E51D6-1AAF-C9CC-7287-9E907428E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>
            <a:extLst>
              <a:ext uri="{FF2B5EF4-FFF2-40B4-BE49-F238E27FC236}">
                <a16:creationId xmlns:a16="http://schemas.microsoft.com/office/drawing/2014/main" id="{973C4E02-68FE-BB26-86BF-F2CDB2B1DE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>
            <a:extLst>
              <a:ext uri="{FF2B5EF4-FFF2-40B4-BE49-F238E27FC236}">
                <a16:creationId xmlns:a16="http://schemas.microsoft.com/office/drawing/2014/main" id="{62DB03F2-0726-8B5E-BE8D-1B48690A51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5798246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8344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819093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>
          <a:extLst>
            <a:ext uri="{FF2B5EF4-FFF2-40B4-BE49-F238E27FC236}">
              <a16:creationId xmlns:a16="http://schemas.microsoft.com/office/drawing/2014/main" id="{F981E1DD-8AF0-EDF3-67B0-C174508C9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>
            <a:extLst>
              <a:ext uri="{FF2B5EF4-FFF2-40B4-BE49-F238E27FC236}">
                <a16:creationId xmlns:a16="http://schemas.microsoft.com/office/drawing/2014/main" id="{A9E6A2E7-F3D2-D13E-9BA5-9AF787E5E1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>
            <a:extLst>
              <a:ext uri="{FF2B5EF4-FFF2-40B4-BE49-F238E27FC236}">
                <a16:creationId xmlns:a16="http://schemas.microsoft.com/office/drawing/2014/main" id="{B941091C-8729-7B5F-7F8E-BEEB05A98B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121666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>
          <a:extLst>
            <a:ext uri="{FF2B5EF4-FFF2-40B4-BE49-F238E27FC236}">
              <a16:creationId xmlns:a16="http://schemas.microsoft.com/office/drawing/2014/main" id="{D43CF3F0-AC35-D944-B193-18EACFBC1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>
            <a:extLst>
              <a:ext uri="{FF2B5EF4-FFF2-40B4-BE49-F238E27FC236}">
                <a16:creationId xmlns:a16="http://schemas.microsoft.com/office/drawing/2014/main" id="{AFA3FC14-441E-ECB7-D3D4-E3C0A13313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>
            <a:extLst>
              <a:ext uri="{FF2B5EF4-FFF2-40B4-BE49-F238E27FC236}">
                <a16:creationId xmlns:a16="http://schemas.microsoft.com/office/drawing/2014/main" id="{A589BD38-C5C0-F8B8-5A0F-089C66CA7B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46009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FC87D327-4950-E98D-28CD-071308D50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>
            <a:extLst>
              <a:ext uri="{FF2B5EF4-FFF2-40B4-BE49-F238E27FC236}">
                <a16:creationId xmlns:a16="http://schemas.microsoft.com/office/drawing/2014/main" id="{D6B0FCF3-16F2-1785-3FD5-D2B6641D8E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>
            <a:extLst>
              <a:ext uri="{FF2B5EF4-FFF2-40B4-BE49-F238E27FC236}">
                <a16:creationId xmlns:a16="http://schemas.microsoft.com/office/drawing/2014/main" id="{AD26344B-BBA1-798D-AE0C-E9379B2940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9400498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>
          <a:extLst>
            <a:ext uri="{FF2B5EF4-FFF2-40B4-BE49-F238E27FC236}">
              <a16:creationId xmlns:a16="http://schemas.microsoft.com/office/drawing/2014/main" id="{915B4947-3EF9-04BE-EF34-4D7F273D3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>
            <a:extLst>
              <a:ext uri="{FF2B5EF4-FFF2-40B4-BE49-F238E27FC236}">
                <a16:creationId xmlns:a16="http://schemas.microsoft.com/office/drawing/2014/main" id="{07A903B2-5286-3D41-1216-AF7F3FC4C1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>
            <a:extLst>
              <a:ext uri="{FF2B5EF4-FFF2-40B4-BE49-F238E27FC236}">
                <a16:creationId xmlns:a16="http://schemas.microsoft.com/office/drawing/2014/main" id="{D49D1A26-F54E-01A6-44C0-0BF774EB0D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77675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>
          <a:extLst>
            <a:ext uri="{FF2B5EF4-FFF2-40B4-BE49-F238E27FC236}">
              <a16:creationId xmlns:a16="http://schemas.microsoft.com/office/drawing/2014/main" id="{55C9CE1B-DE69-6CD9-F93F-39FA5AE99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>
            <a:extLst>
              <a:ext uri="{FF2B5EF4-FFF2-40B4-BE49-F238E27FC236}">
                <a16:creationId xmlns:a16="http://schemas.microsoft.com/office/drawing/2014/main" id="{2B6E264C-9172-079B-9F03-8B3A862FD7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>
            <a:extLst>
              <a:ext uri="{FF2B5EF4-FFF2-40B4-BE49-F238E27FC236}">
                <a16:creationId xmlns:a16="http://schemas.microsoft.com/office/drawing/2014/main" id="{34C715A0-F10D-D795-18BB-3CC4456363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8811656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1675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80968-8DF7-4BB7-1765-EAD62FFFB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A6E796-B577-4332-7C72-2C7043B306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CC4899-B6D2-420E-AB1A-471BE448D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6AEDB-78E4-1CBE-F4C8-4447B917E2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4741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9651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1064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6041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7773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2.png"/><Relationship Id="rId5" Type="http://schemas.openxmlformats.org/officeDocument/2006/relationships/image" Target="../media/image151.jpeg"/><Relationship Id="rId4" Type="http://schemas.openxmlformats.org/officeDocument/2006/relationships/image" Target="../media/image4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0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9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9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9.png"/><Relationship Id="rId5" Type="http://schemas.openxmlformats.org/officeDocument/2006/relationships/image" Target="../media/image178.jpeg"/><Relationship Id="rId4" Type="http://schemas.openxmlformats.org/officeDocument/2006/relationships/image" Target="../media/image4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5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18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6.jpeg"/><Relationship Id="rId5" Type="http://schemas.openxmlformats.org/officeDocument/2006/relationships/image" Target="../media/image43.png"/><Relationship Id="rId4" Type="http://schemas.openxmlformats.org/officeDocument/2006/relationships/image" Target="../media/image150.sv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9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3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9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9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96.png"/><Relationship Id="rId4" Type="http://schemas.openxmlformats.org/officeDocument/2006/relationships/notesSlide" Target="../notesSlides/notesSlide9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9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9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9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2.png"/><Relationship Id="rId4" Type="http://schemas.openxmlformats.org/officeDocument/2006/relationships/image" Target="../media/image201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4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9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9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mailto:madhedgefundtrader@yahoo.com" TargetMode="Externa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8.jpe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9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6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“The Worst-Case Scenario”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Dubai, United Arab Emirates,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April 8, 2026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6D80B4-9A46-6D4D-1CF9-939CCAD57B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1516792"/>
            <a:ext cx="6096000" cy="3429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853EC-02CD-5444-6FD1-4C1074A8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C6817-F5DE-DD1E-A9E1-B27FD28288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43C1D6-5D9F-BD47-5980-AD9F31D886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177800"/>
            <a:ext cx="12107864" cy="6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2857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>
          <a:extLst>
            <a:ext uri="{FF2B5EF4-FFF2-40B4-BE49-F238E27FC236}">
              <a16:creationId xmlns:a16="http://schemas.microsoft.com/office/drawing/2014/main" id="{9A084604-604A-7A59-0549-002A672F2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>
            <a:extLst>
              <a:ext uri="{FF2B5EF4-FFF2-40B4-BE49-F238E27FC236}">
                <a16:creationId xmlns:a16="http://schemas.microsoft.com/office/drawing/2014/main" id="{6C3C7AC3-D0B4-0BC0-A884-E5B6567630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In the Dumps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>
            <a:extLst>
              <a:ext uri="{FF2B5EF4-FFF2-40B4-BE49-F238E27FC236}">
                <a16:creationId xmlns:a16="http://schemas.microsoft.com/office/drawing/2014/main" id="{F98BBE15-FEAC-947D-B7D8-736FECB7C4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5876" y="955177"/>
            <a:ext cx="10384134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*Iran War triggers </a:t>
            </a:r>
            <a:r>
              <a:rPr lang="en-US" sz="20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massive flight to safety bid for US dollar as global hedge fund unwind positions and return to cash</a:t>
            </a:r>
            <a:br>
              <a:rPr lang="en-US" sz="2000" b="1" i="1" dirty="0">
                <a:solidFill>
                  <a:schemeClr val="tx1"/>
                </a:solidFill>
              </a:rPr>
            </a:br>
            <a:br>
              <a:rPr lang="en-US" sz="2000" b="1" i="1" dirty="0">
                <a:solidFill>
                  <a:schemeClr val="tx1"/>
                </a:solidFill>
              </a:rPr>
            </a:br>
            <a:r>
              <a:rPr lang="en-US" sz="2000" b="1" i="1" dirty="0">
                <a:solidFill>
                  <a:schemeClr val="tx1"/>
                </a:solidFill>
              </a:rPr>
              <a:t>*This </a:t>
            </a:r>
            <a:r>
              <a:rPr lang="en-US" sz="2000" dirty="0">
                <a:solidFill>
                  <a:schemeClr val="tx1"/>
                </a:solidFill>
              </a:rPr>
              <a:t>prompts sharp moves down in (FXA), (FXE), (FXB), (EEM), and even the long beleaguered (FXY)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*There is a </a:t>
            </a:r>
            <a:r>
              <a:rPr lang="en-US" sz="2000" b="1" dirty="0">
                <a:solidFill>
                  <a:schemeClr val="tx1"/>
                </a:solidFill>
              </a:rPr>
              <a:t>great trade setting up here </a:t>
            </a:r>
            <a:r>
              <a:rPr lang="en-US" sz="2000" dirty="0">
                <a:solidFill>
                  <a:schemeClr val="tx1"/>
                </a:solidFill>
              </a:rPr>
              <a:t>in the currencies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*Once the war ends, </a:t>
            </a:r>
            <a:r>
              <a:rPr lang="en-US" sz="2000" b="1" dirty="0">
                <a:solidFill>
                  <a:schemeClr val="tx1"/>
                </a:solidFill>
              </a:rPr>
              <a:t>currencies will rush to new highs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*Sell all dollar rallies. </a:t>
            </a: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*Buy (FXA), (FXE), (FXB), (FXC), and (FXY) NOW!</a:t>
            </a:r>
            <a:br>
              <a:rPr lang="en-US" sz="20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C03315-4E00-F60A-03C8-81DD30EC0E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392" y="3852672"/>
            <a:ext cx="4319355" cy="27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90762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A kangaroo standing on a dirt surface&#10;&#10;Description automatically generated">
            <a:extLst>
              <a:ext uri="{FF2B5EF4-FFF2-40B4-BE49-F238E27FC236}">
                <a16:creationId xmlns:a16="http://schemas.microsoft.com/office/drawing/2014/main" id="{64AB6708-0191-DF86-C63F-77F9DB7197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676" y="4570085"/>
            <a:ext cx="2851124" cy="1900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A2EB54-E336-E079-A594-96BBA6039BC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067" y="1323017"/>
            <a:ext cx="6203466" cy="513179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2539566" y="2402617"/>
            <a:ext cx="6903690" cy="263703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close-up of a currency note&#10;&#10;Description automatically generated">
            <a:extLst>
              <a:ext uri="{FF2B5EF4-FFF2-40B4-BE49-F238E27FC236}">
                <a16:creationId xmlns:a16="http://schemas.microsoft.com/office/drawing/2014/main" id="{B9F83AD5-238C-13CD-8BCC-43AF8A0D9B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497" y="4420630"/>
            <a:ext cx="3986665" cy="2028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5B852B-A10E-C510-3F0D-6F7935305D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042" y="1326292"/>
            <a:ext cx="6318436" cy="5226908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4D645B3-7C2C-85BA-6CBC-D6DE1F516A48}"/>
              </a:ext>
            </a:extLst>
          </p:cNvPr>
          <p:cNvCxnSpPr>
            <a:cxnSpLocks/>
          </p:cNvCxnSpPr>
          <p:nvPr/>
        </p:nvCxnSpPr>
        <p:spPr>
          <a:xfrm flipV="1">
            <a:off x="5223641" y="3939746"/>
            <a:ext cx="3991557" cy="145206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-up of a currency note&#10;&#10;Description automatically generated">
            <a:extLst>
              <a:ext uri="{FF2B5EF4-FFF2-40B4-BE49-F238E27FC236}">
                <a16:creationId xmlns:a16="http://schemas.microsoft.com/office/drawing/2014/main" id="{948BFDA9-6F39-4D00-B5EA-B1AFA86485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641" y="4844821"/>
            <a:ext cx="3154186" cy="1638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1700A7-CB39-03C0-895F-F49DFA6D4A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098" y="1118381"/>
            <a:ext cx="6499751" cy="536458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2226865" y="2531803"/>
            <a:ext cx="6624376" cy="269714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 up of a currency&#10;&#10;Description automatically generated">
            <a:extLst>
              <a:ext uri="{FF2B5EF4-FFF2-40B4-BE49-F238E27FC236}">
                <a16:creationId xmlns:a16="http://schemas.microsoft.com/office/drawing/2014/main" id="{C47C7DDC-254C-CE5E-09C7-608814F21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235" y="4393509"/>
            <a:ext cx="3832589" cy="2067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231668-7862-E883-F235-5080B5D7C8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888" y="920181"/>
            <a:ext cx="6750009" cy="554090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1460797" y="2638097"/>
            <a:ext cx="7777796" cy="23560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3876" y="4581103"/>
            <a:ext cx="3560868" cy="200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88047C-82E2-981A-643B-48A4AF022D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495" y="1217435"/>
            <a:ext cx="6504206" cy="536665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1894774" y="2848303"/>
            <a:ext cx="7837805" cy="256790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EFA5B-C9D3-3DFD-E8F1-8212B3E65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246E5-E640-B1B9-6A21-54310803BE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0BB49E-6A9F-AB2A-22BD-93EAAE5E48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9103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56737-F87D-385B-59E6-0E151029E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23467-5044-F06C-17E3-743181FB05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FEEF36-9161-D4A0-D568-CBCE1199D8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0622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Higher for Longer!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336173" y="1222248"/>
            <a:ext cx="11291053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br>
              <a:rPr lang="en-US" sz="1800" dirty="0">
                <a:solidFill>
                  <a:schemeClr val="tx1"/>
                </a:solidFill>
                <a:latin typeface="+mn-lt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</a:rPr>
              <a:t>*</a:t>
            </a:r>
            <a:r>
              <a:rPr lang="en-US" sz="2000" b="1" i="1" dirty="0">
                <a:solidFill>
                  <a:schemeClr val="tx1"/>
                </a:solidFill>
              </a:rPr>
              <a:t>Oil Breaks Out to the Upside</a:t>
            </a:r>
            <a:r>
              <a:rPr lang="en-US" sz="2000" dirty="0">
                <a:solidFill>
                  <a:schemeClr val="tx1"/>
                </a:solidFill>
              </a:rPr>
              <a:t>, with the (USO) hitting a 20-year high at $139,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*There is </a:t>
            </a:r>
            <a:r>
              <a:rPr lang="en-US" sz="2000" b="1" dirty="0">
                <a:solidFill>
                  <a:schemeClr val="tx1"/>
                </a:solidFill>
              </a:rPr>
              <a:t>no sign of a reopening </a:t>
            </a:r>
            <a:r>
              <a:rPr lang="en-US" sz="2000" dirty="0">
                <a:solidFill>
                  <a:schemeClr val="tx1"/>
                </a:solidFill>
              </a:rPr>
              <a:t>of the Straits this year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*Even if they do eventually reopen, much of the Persian Gulf’s </a:t>
            </a:r>
            <a:r>
              <a:rPr lang="en-US" sz="2000" b="1" dirty="0">
                <a:solidFill>
                  <a:schemeClr val="tx1"/>
                </a:solidFill>
              </a:rPr>
              <a:t>export facilities are now scrap metal, </a:t>
            </a:r>
            <a:r>
              <a:rPr lang="en-US" sz="2000" dirty="0">
                <a:solidFill>
                  <a:schemeClr val="tx1"/>
                </a:solidFill>
              </a:rPr>
              <a:t>requiring five-year rebuilds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*Iran is demanding repayment</a:t>
            </a:r>
            <a:r>
              <a:rPr lang="en-US" sz="2000" dirty="0">
                <a:solidFill>
                  <a:schemeClr val="tx1"/>
                </a:solidFill>
              </a:rPr>
              <a:t> of damage incurred by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US bombing, or more than $1 trillion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*I’m not holding my breath on that one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*Look for much higher highs in crude (USO), gasoline, 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  and diesel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</a:rPr>
            </a:b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9FFEEA-674E-B8CA-4770-7917171DE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670" y="3496174"/>
            <a:ext cx="4067556" cy="305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99397"/>
      </p:ext>
    </p:extLst>
  </p:cSld>
  <p:clrMapOvr>
    <a:masterClrMapping/>
  </p:clrMapOvr>
  <p:transition spd="slow">
    <p:wip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33B4B-3AB2-0310-33CD-2FF7AE1CF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89994-220D-B26B-586E-9D23AF94E1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B909EF-D017-3852-7529-917E422175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686" y="-1"/>
            <a:ext cx="9193392" cy="676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81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8DB98-7440-55CC-DF2C-8DA174716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FA33FE-F335-315F-1DC4-4CAA6E1CCE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77566-BBE3-F781-2A26-7EAA9A9D86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9" y="463550"/>
            <a:ext cx="12141929" cy="639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0411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5A680-3657-DA1A-A61B-7B126CDE3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05C57-AA08-F693-2E58-1DD2DC9C59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C7B745-35F8-C09C-FA7A-2E42300F5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945"/>
            <a:ext cx="12094968" cy="605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0335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Sharpest Move in History, up 115%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59FC40-E155-4763-976A-6FA6D2C460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814" y="1283043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>
          <a:extLst>
            <a:ext uri="{FF2B5EF4-FFF2-40B4-BE49-F238E27FC236}">
              <a16:creationId xmlns:a16="http://schemas.microsoft.com/office/drawing/2014/main" id="{DDC0CD02-79AC-6217-B3A1-533D510CC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>
            <a:extLst>
              <a:ext uri="{FF2B5EF4-FFF2-40B4-BE49-F238E27FC236}">
                <a16:creationId xmlns:a16="http://schemas.microsoft.com/office/drawing/2014/main" id="{828C05A5-E78F-6589-2694-F82C1B87B9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Chevron-(CVX)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B79252-E61A-BC58-EE43-E16B304AE6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750" y="838200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85801"/>
      </p:ext>
    </p:extLst>
  </p:cSld>
  <p:clrMapOvr>
    <a:masterClrMapping/>
  </p:clrMapOvr>
  <p:transition spd="slow"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>
          <a:extLst>
            <a:ext uri="{FF2B5EF4-FFF2-40B4-BE49-F238E27FC236}">
              <a16:creationId xmlns:a16="http://schemas.microsoft.com/office/drawing/2014/main" id="{B314C042-0655-76EC-9FC8-A2ED01A06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>
            <a:extLst>
              <a:ext uri="{FF2B5EF4-FFF2-40B4-BE49-F238E27FC236}">
                <a16:creationId xmlns:a16="http://schemas.microsoft.com/office/drawing/2014/main" id="{2AD22F7B-2C38-BAE0-E613-5E2D35FCC7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Schlumberger-(SLB)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FE0487-A5BC-632F-98B5-C978AA1093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750" y="838200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99183"/>
      </p:ext>
    </p:extLst>
  </p:cSld>
  <p:clrMapOvr>
    <a:masterClrMapping/>
  </p:clrMapOvr>
  <p:transition spd="slow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F742D5-D59A-748A-43E0-5BB789D519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528" y="1447800"/>
            <a:ext cx="6286500" cy="5181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37160" y="483476"/>
            <a:ext cx="1104138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Exxon Moves Big into Lithium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construction of a major mining operation in Arkansas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4/$100-$105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A7A507-616C-218B-2453-E676B2D762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604" y="1443682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571500" y="252248"/>
            <a:ext cx="1078992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4/$59-$62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00AA17-37A3-5383-3408-8B7EFEB3E0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669" y="1319048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Free Fall on Warm Winter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January 2025 $7-8 Call Spread LEAPS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250E79-45B7-DA56-8E3E-7754CBCBD5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750" y="1270686"/>
            <a:ext cx="6286500" cy="5181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22910" y="0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to Reopen Three Mile Island to power AI data centers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12/$41-$44 call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12/$35-$38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5/$20-$23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3B974E-EB20-4281-222C-F887089668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528" y="1591962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>
          <a:extLst>
            <a:ext uri="{FF2B5EF4-FFF2-40B4-BE49-F238E27FC236}">
              <a16:creationId xmlns:a16="http://schemas.microsoft.com/office/drawing/2014/main" id="{199C0AB9-9EAA-98B4-C0D8-942DD13AC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>
            <a:extLst>
              <a:ext uri="{FF2B5EF4-FFF2-40B4-BE49-F238E27FC236}">
                <a16:creationId xmlns:a16="http://schemas.microsoft.com/office/drawing/2014/main" id="{67A2978D-DD74-23AA-695C-36B10A71BB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315" y="87086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Vistra Corp. (VST)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2/$100-$110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7E2596-0432-85B6-340E-A5950C4F15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031" y="1554892"/>
            <a:ext cx="6286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7121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82FE5-96C3-DBC5-D9A6-0B360031D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766FD-E9A3-980C-19AC-D9775F1AA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CCBAD8-1DBE-293C-16B0-643C3400F8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68384" cy="68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4306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BE244-66B7-DDA0-E881-0E51F04D6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971B33-5F7C-D135-BB9A-926B157681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48BFA9-6921-FE45-26A1-CFB71DED15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8675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51CEB-EF10-B6C6-C04D-39A8B0710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16E46-A637-D9A2-1077-717A310B1A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36A1AC-9081-83FD-F693-175C2F91E1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2880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6DA6F-1F2B-E691-D431-CC5D75C91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48C58-CE17-E391-60A0-75C2DB6F5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205" y="1637000"/>
            <a:ext cx="11835224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/>
              <a:t>Turkey Dumps $8 Billion in Gold</a:t>
            </a:r>
            <a:r>
              <a:rPr lang="en-US" sz="1800" dirty="0"/>
              <a:t> 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*Will The Gulf countries follow </a:t>
            </a:r>
            <a:r>
              <a:rPr lang="en-US" sz="1800" dirty="0"/>
              <a:t>with more gold sales to finance reconstruction?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*Iran </a:t>
            </a:r>
            <a:r>
              <a:rPr lang="en-US" sz="1800" dirty="0"/>
              <a:t>will also sell gold to rebuild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*Rising interest rates </a:t>
            </a:r>
            <a:r>
              <a:rPr lang="en-US" sz="1800" dirty="0"/>
              <a:t>prompted by new massive government borrowing the</a:t>
            </a:r>
            <a:br>
              <a:rPr lang="en-US" sz="1800" dirty="0"/>
            </a:br>
            <a:r>
              <a:rPr lang="en-US" sz="1800" dirty="0"/>
              <a:t> war has brought provides more yield competition for the non-yielding </a:t>
            </a:r>
            <a:br>
              <a:rPr lang="en-US" sz="1800" dirty="0"/>
            </a:br>
            <a:r>
              <a:rPr lang="en-US" sz="1800" dirty="0"/>
              <a:t>yellow metal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*The central banks </a:t>
            </a:r>
            <a:r>
              <a:rPr lang="en-US" sz="1800" dirty="0"/>
              <a:t>are going to step in soon along</a:t>
            </a:r>
            <a:br>
              <a:rPr lang="en-US" sz="1800" dirty="0"/>
            </a:br>
            <a:r>
              <a:rPr lang="en-US" sz="1800" dirty="0"/>
              <a:t> with a new round of speculative buyers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*Gold will be </a:t>
            </a:r>
            <a:r>
              <a:rPr lang="en-US" sz="1800" b="1" dirty="0"/>
              <a:t>a huge buy </a:t>
            </a:r>
            <a:r>
              <a:rPr lang="en-US" sz="1800" dirty="0"/>
              <a:t>once the war ends and interest rates fall</a:t>
            </a:r>
            <a:br>
              <a:rPr lang="en-US" dirty="0"/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Shape 492">
            <a:extLst>
              <a:ext uri="{FF2B5EF4-FFF2-40B4-BE49-F238E27FC236}">
                <a16:creationId xmlns:a16="http://schemas.microsoft.com/office/drawing/2014/main" id="{36E8090C-1E8A-03CB-AB29-19E20F239B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Demolished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E5A03EED-F1C3-C94F-F094-FE5914DDCD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784" y="3750696"/>
            <a:ext cx="2958867" cy="294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4826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075EB-64D7-057E-4681-265A61411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0503877A-841A-5FA4-EE72-6F9B05B23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493D4441-9243-D0A6-D1B3-0FA868A7281B}"/>
              </a:ext>
            </a:extLst>
          </p:cNvPr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F091280-1D83-AE10-06E5-2AE33C5C137A}"/>
                </a:ext>
              </a:extLst>
            </p:cNvPr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E2D17D1-3CFF-A473-CADF-A2E7F5CE8E28}"/>
              </a:ext>
            </a:extLst>
          </p:cNvPr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499">
            <a:extLst>
              <a:ext uri="{FF2B5EF4-FFF2-40B4-BE49-F238E27FC236}">
                <a16:creationId xmlns:a16="http://schemas.microsoft.com/office/drawing/2014/main" id="{34745F0F-778B-E2FA-72F9-E0968C75F05D}"/>
              </a:ext>
            </a:extLst>
          </p:cNvPr>
          <p:cNvSpPr txBox="1">
            <a:spLocks/>
          </p:cNvSpPr>
          <p:nvPr/>
        </p:nvSpPr>
        <p:spPr>
          <a:xfrm>
            <a:off x="508575" y="831516"/>
            <a:ext cx="1080783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 algn="ctr">
              <a:buClr>
                <a:schemeClr val="dk1"/>
              </a:buClr>
              <a:buSzPct val="25000"/>
            </a:pP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– Headed for $5,000....or $10,000?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long 12/$355-$360 call spread – expires in 7 trading days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long 6/$275-$285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5/$275-$285 call spread</a:t>
            </a:r>
            <a:b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6/$275-$285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profits on long 10/$230-$235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708F55-47BB-E265-3272-022334E01D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0095" y="4469814"/>
            <a:ext cx="2065571" cy="2065571"/>
          </a:xfrm>
          <a:prstGeom prst="rect">
            <a:avLst/>
          </a:prstGeom>
        </p:spPr>
      </p:pic>
      <p:sp>
        <p:nvSpPr>
          <p:cNvPr id="18" name="Right Arrow Callout 17">
            <a:extLst>
              <a:ext uri="{FF2B5EF4-FFF2-40B4-BE49-F238E27FC236}">
                <a16:creationId xmlns:a16="http://schemas.microsoft.com/office/drawing/2014/main" id="{FE8D55D0-8529-8014-F196-17CD4B779C35}"/>
              </a:ext>
            </a:extLst>
          </p:cNvPr>
          <p:cNvSpPr/>
          <p:nvPr/>
        </p:nvSpPr>
        <p:spPr>
          <a:xfrm>
            <a:off x="1196827" y="5607899"/>
            <a:ext cx="1450804" cy="101171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2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281B06-0025-3E02-C0E1-FB3E80293D7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624" y="1847149"/>
            <a:ext cx="5726923" cy="474128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57E71E-F026-6383-8F64-6E4B889526F3}"/>
              </a:ext>
            </a:extLst>
          </p:cNvPr>
          <p:cNvCxnSpPr>
            <a:cxnSpLocks/>
          </p:cNvCxnSpPr>
          <p:nvPr/>
        </p:nvCxnSpPr>
        <p:spPr>
          <a:xfrm flipV="1">
            <a:off x="2910624" y="3227401"/>
            <a:ext cx="6689145" cy="313476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28211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696686" y="337457"/>
            <a:ext cx="1079862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6/$207.50-$212.50 call spread, took profit on long 7/$200-$205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F6A9AA-A08A-CAB0-82A4-F8155D46AC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1364" y="4817116"/>
            <a:ext cx="2539723" cy="1667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B5091B-A17E-7C28-3D06-E32F2BA512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963" y="1600033"/>
            <a:ext cx="5941017" cy="488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Mining (B)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A6164F-844A-0038-D9B4-A4CEAA9278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808" y="5401783"/>
            <a:ext cx="2162361" cy="1045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ACD7AC-B676-73A9-6938-BDCDBB00ED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5424" y="1221781"/>
            <a:ext cx="6345490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121229" y="0"/>
            <a:ext cx="9089571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Sometimes you Just Get Lucky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10/$47-$50 call spread, took profits on long $55-60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62C3FE-072E-45FD-3C38-3F31D447E5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045" y="5200430"/>
            <a:ext cx="2513579" cy="11089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403D94-24DA-99BB-5F14-46A9F1E780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0029" y="1254036"/>
            <a:ext cx="6152323" cy="505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AA360-9B45-E27E-03A1-02AD29062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E0A7537-F905-8CD4-1819-49433AF7E7F4}"/>
              </a:ext>
            </a:extLst>
          </p:cNvPr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298E30C-CA74-9118-4554-E02577D16CEA}"/>
                </a:ext>
              </a:extLst>
            </p:cNvPr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F9F84047-247D-CC4A-4C98-F9EED1473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08DA19BB-4750-EDC9-79E2-AE65FA451059}"/>
              </a:ext>
            </a:extLst>
          </p:cNvPr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54E7EAC-FE22-3C2C-C9A0-4B18D95A6A02}"/>
                </a:ext>
              </a:extLst>
            </p:cNvPr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46ED1DF-2C1F-5B61-85AF-A5E3798E64CF}"/>
              </a:ext>
            </a:extLst>
          </p:cNvPr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513">
            <a:extLst>
              <a:ext uri="{FF2B5EF4-FFF2-40B4-BE49-F238E27FC236}">
                <a16:creationId xmlns:a16="http://schemas.microsoft.com/office/drawing/2014/main" id="{03200B51-5FCD-3FFC-190D-D482063A8C12}"/>
              </a:ext>
            </a:extLst>
          </p:cNvPr>
          <p:cNvSpPr txBox="1">
            <a:spLocks/>
          </p:cNvSpPr>
          <p:nvPr/>
        </p:nvSpPr>
        <p:spPr>
          <a:xfrm>
            <a:off x="314787" y="517363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iShares Silver Trust (SLV)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Better Play Industrial demand, solar panels, electric cars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24F35F61-224C-3FB8-9D29-A573DBD28996}"/>
              </a:ext>
            </a:extLst>
          </p:cNvPr>
          <p:cNvSpPr/>
          <p:nvPr/>
        </p:nvSpPr>
        <p:spPr>
          <a:xfrm>
            <a:off x="9204787" y="1732244"/>
            <a:ext cx="2363616" cy="169675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2025</a:t>
            </a:r>
            <a:br>
              <a:rPr lang="en-US" sz="2400" dirty="0"/>
            </a:br>
            <a:r>
              <a:rPr lang="en-US" sz="2400" dirty="0"/>
              <a:t>Target</a:t>
            </a:r>
            <a:br>
              <a:rPr lang="en-US" sz="2400" dirty="0"/>
            </a:br>
            <a:r>
              <a:rPr lang="en-US" sz="2400" dirty="0"/>
              <a:t>$50</a:t>
            </a:r>
            <a:br>
              <a:rPr lang="en-US" sz="2400" dirty="0"/>
            </a:br>
            <a:r>
              <a:rPr lang="en-US" sz="2400" dirty="0"/>
              <a:t>+50%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570461-3F02-A9FF-A6BB-C29418F8AFC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3752" y="4075206"/>
            <a:ext cx="2401794" cy="24017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572A7C-CB32-A585-B7B8-28E3F7C9494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4707" y="1445047"/>
            <a:ext cx="6069472" cy="4994670"/>
          </a:xfrm>
          <a:prstGeom prst="rect">
            <a:avLst/>
          </a:prstGeom>
        </p:spPr>
      </p:pic>
      <p:sp>
        <p:nvSpPr>
          <p:cNvPr id="14" name="Left Arrow Callout 13">
            <a:extLst>
              <a:ext uri="{FF2B5EF4-FFF2-40B4-BE49-F238E27FC236}">
                <a16:creationId xmlns:a16="http://schemas.microsoft.com/office/drawing/2014/main" id="{87177386-E7D0-0331-1051-FD31AB92DCFB}"/>
              </a:ext>
            </a:extLst>
          </p:cNvPr>
          <p:cNvSpPr/>
          <p:nvPr/>
        </p:nvSpPr>
        <p:spPr>
          <a:xfrm>
            <a:off x="4114800" y="5409909"/>
            <a:ext cx="1524000" cy="990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72608F-2C52-26ED-1D73-1A595163C0D7}"/>
              </a:ext>
            </a:extLst>
          </p:cNvPr>
          <p:cNvCxnSpPr>
            <a:cxnSpLocks/>
          </p:cNvCxnSpPr>
          <p:nvPr/>
        </p:nvCxnSpPr>
        <p:spPr>
          <a:xfrm flipV="1">
            <a:off x="3794921" y="3190179"/>
            <a:ext cx="5312897" cy="167629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98835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2F6A25-2221-FC1C-0C88-48BED9A066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3554" y="4268375"/>
            <a:ext cx="2966356" cy="19736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86E52B-E8DB-D02B-FC99-48A6D6767F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980" y="1262743"/>
            <a:ext cx="6168493" cy="50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903383" y="0"/>
            <a:ext cx="10289753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 LEAPS Approaching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4/$39-$42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6/$75-$80 call spread-expires in 7 trading days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FEC022-4B06-52C3-DDD9-2AED72A1CC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056" y="5650097"/>
            <a:ext cx="2647647" cy="633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97CF31-D077-4FD7-FAC5-0659A6EEF8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713" y="1349588"/>
            <a:ext cx="6188653" cy="506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E8021-8B84-8761-F5CE-701DD2E47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E440E-973A-1604-CAF1-4667B7203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F93E4-FDC4-F308-16E7-7119DC3684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89454" y="1034796"/>
            <a:ext cx="8278368" cy="620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9434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0EB75-EDC1-A30B-FDDE-83FBDD7FE0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443" y="4270285"/>
            <a:ext cx="2884713" cy="2163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1399D8-47F5-40D1-2520-763319467D8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1158240"/>
            <a:ext cx="6501056" cy="536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Slows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+1.4% YOY in October,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Chicago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+5.8%,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Cleveland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+4.1%,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New York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+5.0%.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Tampa 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-4.5%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Phoenix 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-1.5%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and Dallas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down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-1.5%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E3BCA-243C-28B4-F357-59475B3958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824" y="1805568"/>
            <a:ext cx="6502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13320-1EA4-C964-B17E-235643E4D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0C2CA-7D1D-5876-6EFD-C8D15EF765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B0DB68-52D1-8410-B891-2CE24D7FA4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9" y="-1"/>
            <a:ext cx="9263449" cy="694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6738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00FB0-1983-C911-891A-5B54B13E3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EB3668-2D5B-2D7C-BB3A-7D1FF3D53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920">
            <a:hlinkClick r:id="" action="ppaction://media"/>
            <a:extLst>
              <a:ext uri="{FF2B5EF4-FFF2-40B4-BE49-F238E27FC236}">
                <a16:creationId xmlns:a16="http://schemas.microsoft.com/office/drawing/2014/main" id="{CCEB09B3-3B4A-06EA-03C8-E0081F4A8A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0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Killed by High Interest Rates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/>
            </a:br>
            <a:br>
              <a:rPr lang="en-US" sz="1800" b="1"/>
            </a:br>
            <a:br>
              <a:rPr lang="en-US" sz="1800" b="1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/>
            </a:br>
            <a:br>
              <a:rPr lang="en-US" sz="1800"/>
            </a:br>
            <a:br>
              <a:rPr lang="en-US" sz="1800">
                <a:solidFill>
                  <a:srgbClr val="FF0000"/>
                </a:solidFill>
              </a:rPr>
            </a:br>
            <a:br>
              <a:rPr lang="en-US"/>
            </a:br>
            <a:br>
              <a:rPr lang="en-US" sz="1800">
                <a:solidFill>
                  <a:schemeClr val="tx1"/>
                </a:solidFill>
              </a:rPr>
            </a:br>
            <a:br>
              <a:rPr lang="en-US" sz="1800">
                <a:solidFill>
                  <a:schemeClr val="tx1"/>
                </a:solidFill>
              </a:rPr>
            </a:br>
            <a:endParaRPr lang="en-US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477519" y="1237070"/>
            <a:ext cx="1150488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Home Flipping at Six-Year Low,</a:t>
            </a:r>
            <a:r>
              <a:rPr lang="en-US" sz="1800" dirty="0">
                <a:solidFill>
                  <a:schemeClr val="tx1"/>
                </a:solidFill>
              </a:rPr>
              <a:t> defined as homes that were bought and sold in the same year, is down 4% YOY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*It was 7% of all homes </a:t>
            </a:r>
            <a:r>
              <a:rPr lang="en-US" sz="1800" dirty="0">
                <a:solidFill>
                  <a:schemeClr val="tx1"/>
                </a:solidFill>
              </a:rPr>
              <a:t>sold in 2025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return on investment has fallen from </a:t>
            </a:r>
            <a:r>
              <a:rPr lang="en-US" sz="1800" b="1" dirty="0">
                <a:solidFill>
                  <a:schemeClr val="tx1"/>
                </a:solidFill>
              </a:rPr>
              <a:t>32% to 25%, </a:t>
            </a:r>
            <a:r>
              <a:rPr lang="en-US" sz="1800" dirty="0">
                <a:solidFill>
                  <a:schemeClr val="tx1"/>
                </a:solidFill>
              </a:rPr>
              <a:t>the lowest since the Great Recession in 2008. The peak was 50%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*Tariffs were a major problem, </a:t>
            </a:r>
            <a:r>
              <a:rPr lang="en-US" sz="1800" dirty="0">
                <a:solidFill>
                  <a:schemeClr val="tx1"/>
                </a:solidFill>
              </a:rPr>
              <a:t>raising prices on everything.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No more Chinese cabinets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/>
              <a:t>US Construction Spending Dives in January</a:t>
            </a:r>
            <a:br>
              <a:rPr lang="en-US" sz="1800" b="1" i="1" dirty="0"/>
            </a:br>
            <a:br>
              <a:rPr lang="en-US" sz="1800" b="1" i="1" dirty="0"/>
            </a:br>
            <a:r>
              <a:rPr lang="en-US" sz="1800" b="1" i="1" dirty="0"/>
              <a:t>*</a:t>
            </a:r>
            <a:r>
              <a:rPr lang="en-US" sz="1800" dirty="0"/>
              <a:t>The Commerce Department's Census Bureau said that ​</a:t>
            </a:r>
            <a:r>
              <a:rPr lang="en-US" sz="1800" b="1" dirty="0"/>
              <a:t>construction</a:t>
            </a:r>
            <a:br>
              <a:rPr lang="en-US" sz="1800" b="1" dirty="0"/>
            </a:br>
            <a:r>
              <a:rPr lang="en-US" sz="1800" b="1" dirty="0"/>
              <a:t>spending dropped 0</a:t>
            </a:r>
            <a:r>
              <a:rPr lang="en-US" sz="1800" dirty="0"/>
              <a:t>.3% after an upwardly revised 0.8% jump in ‌December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*It was the largest increase since April 2024</a:t>
            </a: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04B995-BCF5-3A9B-F6D4-743675486A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2580" y="3429000"/>
            <a:ext cx="3469821" cy="330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Slows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-0.2% YOY in November,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Miami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3.2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Tampa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2.0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Atlanta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1.5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Seattle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-1.4%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San Francisco 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-1.3%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E3BCA-243C-28B4-F357-59475B3958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824" y="1805568"/>
            <a:ext cx="6502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779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4.68% yielding 5G cell phone tower REIT</a:t>
            </a:r>
            <a:br>
              <a:rPr lang="en-US" sz="2000" dirty="0"/>
            </a:br>
            <a:r>
              <a:rPr lang="en-US" sz="2000" dirty="0"/>
              <a:t>Eliot Management Pushes up stock with activist bid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8/$90-$95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D063B-BDD3-43C0-CF48-16E1710A33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9160" y="4414835"/>
            <a:ext cx="2012090" cy="2012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85512A-031D-24AB-C7E5-B70BC3FD3C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627" y="1645401"/>
            <a:ext cx="5810310" cy="478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D1A2A-CEDC-B705-69DE-39D60DBFB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8731" y="5058197"/>
            <a:ext cx="2930540" cy="1610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8AF646-5BCC-FA7B-9AB9-ABBBA1F857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6463" y="3004664"/>
            <a:ext cx="1988204" cy="1491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5C013F-46EC-3E6C-F605-98781AE9C30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783" y="1087492"/>
            <a:ext cx="6478948" cy="532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5AE14-F84D-37FE-18F4-54BCD10C9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8D2F4-FC8B-3F04-A407-BA494ED63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400" b="1" dirty="0"/>
            </a:br>
            <a:r>
              <a:rPr lang="en-US" sz="2400" b="1" dirty="0">
                <a:latin typeface="+mj-lt"/>
              </a:rPr>
              <a:t>DH Horton (DHI)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Earnings Hit on free upgrades eating into margins</a:t>
            </a:r>
            <a:br>
              <a:rPr lang="en-US" sz="2000" dirty="0"/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11/$165-$175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26673-4CC3-B087-217B-F0F65FE84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3972" y="4160162"/>
            <a:ext cx="2208427" cy="2208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5DE388-025B-4D3B-C71A-BFAFDEB01C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617" y="1417637"/>
            <a:ext cx="6077324" cy="500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1806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6E80E-9901-FE29-7CED-C413BB2CA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4E9C3-1499-614D-6A3F-67B712FCA9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8A4114-CA69-57EF-406E-E4ED9445F3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12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8727990" y="2221944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+0%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849086" y="-547593"/>
            <a:ext cx="106695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High Risk Market Require Maximum Cash</a:t>
            </a:r>
            <a:br>
              <a:rPr lang="en-US" sz="2400" b="1" dirty="0"/>
            </a:br>
            <a:r>
              <a:rPr lang="en-US" sz="2400" b="1" dirty="0"/>
              <a:t>50% risk on, 10% risk off, 40% cash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3D5B82-65B1-5521-828F-03E456C8572B}"/>
              </a:ext>
            </a:extLst>
          </p:cNvPr>
          <p:cNvSpPr txBox="1"/>
          <p:nvPr/>
        </p:nvSpPr>
        <p:spPr>
          <a:xfrm>
            <a:off x="1611085" y="2221944"/>
            <a:ext cx="2404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 POSITIONS</a:t>
            </a:r>
          </a:p>
        </p:txBody>
      </p:sp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809E6-606C-64FF-CB01-DF8993DD5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C5D1E-448E-FAF7-A1E6-AB4A186B09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E1F982-DCA4-80D1-FA73-F1666D9B01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9487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998C-4E2F-00C5-D3DC-B45BAA27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 The Recession Trade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8BAD3-A174-5959-45C7-9FD612E44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– sell over $30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37F6F-830C-AB8A-345F-E72A954A6F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5179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276921" y="559312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PM EST Wednesday, April 22, 2026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Lake Tahoe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madhedgefundtrader@yahoo.com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>
                <a:solidFill>
                  <a:schemeClr val="dk1"/>
                </a:solidFill>
              </a:rPr>
              <a:t>Good Luck and Good Trading</a:t>
            </a:r>
            <a:r>
              <a:rPr lang="en-US" sz="3200" b="1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580560-6997-B1FD-5816-7F5D15474E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4790" y="1015834"/>
            <a:ext cx="5058033" cy="379352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DBD6B-188D-3D83-EBC6-E6DBFE79A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9367A-94AD-35BA-0DF2-54545DA2F7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3C16DC-9DCE-D557-F049-B192AEFFC7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79" y="0"/>
            <a:ext cx="10749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7993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C3EC3-91D2-C3B9-3877-4092B2B02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974A9-7369-74D0-A33B-7471661D6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90920D-6DE2-9C05-19BC-2C4A1B4DA6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28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039625"/>
            <a:ext cx="11723914" cy="5647613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*The Straits of Hormuz are still closed for the rest of 2026</a:t>
            </a:r>
            <a:br>
              <a:rPr lang="en-US" sz="2000" i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*It cuts off 20% of the world’s oil, 30% of fertilizer, 10% of aluminum, and 33% of helium for computer chips</a:t>
            </a: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*The destroyed oil isn’t coming back, some 1 billion barrels, or 70% of the gasoline uses per year</a:t>
            </a: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*The 200-day moving average for the (SPY) is now an upside ceiling for the market</a:t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*Permanently higher gasoline prices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will wipe out the benefits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of any tax cuts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</a:rPr>
              <a:t>*Jobs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data remains bad and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getting worse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*US Dollar at one-year highs on position unwind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Bitcoin stalls at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$70,000 on war fears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4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8517" y="3855308"/>
            <a:ext cx="3467102" cy="272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56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The Global Recession is Here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9752"/>
            <a:ext cx="11081657" cy="515947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/>
              <a:t>Nonfarm payrolls rose by 178,000</a:t>
            </a:r>
            <a:r>
              <a:rPr lang="en-US" sz="1800" dirty="0"/>
              <a:t> in March, a reversal from the 133,000 decline in February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 headline </a:t>
            </a:r>
            <a:r>
              <a:rPr lang="en-US" sz="1800" b="1" dirty="0"/>
              <a:t>Unemployment Rate</a:t>
            </a:r>
            <a:r>
              <a:rPr lang="en-US" sz="1800" dirty="0"/>
              <a:t> edged lower to 4.3%, </a:t>
            </a: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/>
              <a:t>Inflation is Heating Up. </a:t>
            </a:r>
            <a:r>
              <a:rPr lang="en-US" sz="1800" i="1" dirty="0"/>
              <a:t>With</a:t>
            </a:r>
            <a:r>
              <a:rPr lang="en-US" sz="1800" b="1" i="1" dirty="0"/>
              <a:t> </a:t>
            </a:r>
            <a:r>
              <a:rPr lang="en-US" sz="1800" dirty="0"/>
              <a:t>Input prices index surging to 70.7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Europe is Headed into Recession,</a:t>
            </a:r>
            <a:r>
              <a:rPr lang="en-US" sz="1800" dirty="0"/>
              <a:t> as LNG supplies dry up. </a:t>
            </a: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/>
              <a:t>Alaska Air Reports Record Loss,</a:t>
            </a:r>
            <a:r>
              <a:rPr lang="en-US" sz="1800" dirty="0"/>
              <a:t> Delta reports today</a:t>
            </a: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/>
              <a:t>Consumer Sentiment Crashes</a:t>
            </a:r>
            <a:r>
              <a:rPr lang="en-US" sz="1800" dirty="0"/>
              <a:t>, index falls to 53.3 </a:t>
            </a: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/>
              <a:t> US Population is Plunging</a:t>
            </a:r>
            <a:r>
              <a:rPr lang="en-US" sz="1800" dirty="0"/>
              <a:t>. Four in ten US counties</a:t>
            </a:r>
            <a:br>
              <a:rPr lang="en-US" sz="1800" dirty="0"/>
            </a:br>
            <a:r>
              <a:rPr lang="en-US" sz="1800" dirty="0"/>
              <a:t> shrank last year as the immigration</a:t>
            </a:r>
            <a:br>
              <a:rPr lang="en-US" sz="1800" dirty="0"/>
            </a:br>
            <a:r>
              <a:rPr lang="en-US" sz="1800" dirty="0"/>
              <a:t> crackdown continued to stifle the nation’s</a:t>
            </a:r>
            <a:br>
              <a:rPr lang="en-US" sz="1800" dirty="0"/>
            </a:br>
            <a:r>
              <a:rPr lang="en-US" sz="1800" dirty="0"/>
              <a:t> main source of population growth</a:t>
            </a:r>
            <a:br>
              <a:rPr lang="en-US" sz="1800" dirty="0"/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7CED45-BFE7-30CC-EAE2-F868DBD69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401" y="4194048"/>
            <a:ext cx="4537243" cy="254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7ACB-B4D1-0224-EA98-042772A99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7C449-242F-384A-8F81-365C9CFE53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5E5E3E-9505-F583-A399-5E5247AA2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61999"/>
            <a:ext cx="10334368" cy="55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41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</a:t>
            </a:r>
            <a:r>
              <a:rPr lang="en-US" sz="2000" b="1" i="1" dirty="0"/>
              <a:t>Hits Seven month Low at 6</a:t>
            </a:r>
            <a:r>
              <a:rPr lang="en-US" sz="2000" dirty="0"/>
              <a:t>, 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C9DED4C-3C72-71D7-356F-FD93DC3FB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6052" y="2573204"/>
            <a:ext cx="2035629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792F0CD-FAAF-46C3-DBDC-1EB2C6633D3D}"/>
              </a:ext>
            </a:extLst>
          </p:cNvPr>
          <p:cNvSpPr txBox="1">
            <a:spLocks/>
          </p:cNvSpPr>
          <p:nvPr/>
        </p:nvSpPr>
        <p:spPr>
          <a:xfrm>
            <a:off x="9906052" y="5007934"/>
            <a:ext cx="2047628" cy="1314315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690159-E79A-48F4-DDC5-75D9D2A50B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585" y="1780032"/>
            <a:ext cx="7772400" cy="474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</a:t>
            </a:r>
            <a:br>
              <a:rPr lang="en-US" sz="2800" b="1" dirty="0"/>
            </a:br>
            <a:r>
              <a:rPr lang="en-US" sz="2400" b="1" dirty="0">
                <a:solidFill>
                  <a:srgbClr val="00A64B"/>
                </a:solidFill>
              </a:rPr>
              <a:t>-1,000 to 213,000 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13216-9A6E-829C-CD61-0FE136EB1B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096" y="1637000"/>
            <a:ext cx="5031059" cy="503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3B952-6FC8-888E-1E70-9C444B21A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5F030-43E5-F2CE-967B-C6EEF754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2 Week Cease Fire – An Iran win</a:t>
            </a:r>
            <a:br>
              <a:rPr lang="en-US" sz="2800" b="1" dirty="0"/>
            </a:br>
            <a:r>
              <a:rPr lang="en-US" sz="2000" dirty="0"/>
              <a:t>*Conclusion: Buy oil (USO), oil companies (XOM), (CVX), and service companies (SLB) on dip</a:t>
            </a:r>
            <a:br>
              <a:rPr lang="en-US" sz="2800" dirty="0"/>
            </a:br>
            <a:br>
              <a:rPr lang="en-US" sz="2800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3E181-1242-3EA4-8857-A622CF78E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234" y="1165950"/>
            <a:ext cx="11270166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/>
              <a:t>*There appears to ne no Iran participation in this deal, it was all set up by Pakistan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*Itan will only stop firing missiles if the US does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*Straits of Hormuz remain closed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*No handover of enriched uranium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*Time to buy more drones and missiles from Russia</a:t>
            </a:r>
            <a:br>
              <a:rPr lang="en-US" sz="2000" dirty="0"/>
            </a:br>
            <a:r>
              <a:rPr lang="en-US" sz="2000" dirty="0"/>
              <a:t> and China and reposition troops to Straits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*Time to rebuild infrastructure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*gasoline prices will keep rising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*Short covering rally of $1,000 points </a:t>
            </a:r>
            <a:r>
              <a:rPr lang="en-US" sz="2000" b="1" dirty="0"/>
              <a:t>IS TEMPORARY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F49050-9911-FD06-A484-53A7BC7C91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942" y="3880624"/>
            <a:ext cx="4991302" cy="28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13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8A67-142B-C3C9-04B2-6232D805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DA884-F485-F461-1F4A-C4859C00A1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1D6E2F-C468-124B-69B7-CA6581E07F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92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C9F54-DB30-A016-1B94-8FE615C82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C5E65-536E-FB3A-0B2F-B74DC6E273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B07190-C29D-E22F-B010-95DC95239F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15168" cy="683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13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93558" y="-136393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br>
              <a:rPr lang="en-US" sz="2400" b="1" dirty="0">
                <a:sym typeface="Calibri"/>
              </a:rPr>
            </a:br>
            <a:r>
              <a:rPr lang="en-US" sz="2400" b="1" dirty="0">
                <a:sym typeface="Calibri"/>
              </a:rPr>
              <a:t>Stocks – The Bear is Coming</a:t>
            </a:r>
            <a:endParaRPr lang="en-US" dirty="0"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380999" y="1216738"/>
            <a:ext cx="11691257" cy="5384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br>
              <a:rPr lang="en-US" sz="1800" b="1" dirty="0">
                <a:solidFill>
                  <a:schemeClr val="tx1"/>
                </a:solidFill>
                <a:latin typeface="+mn-lt"/>
              </a:rPr>
            </a:br>
            <a:r>
              <a:rPr lang="en-US" sz="1800" b="1" dirty="0">
                <a:solidFill>
                  <a:schemeClr val="tx1"/>
                </a:solidFill>
                <a:latin typeface="+mn-lt"/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Markets Tank </a:t>
            </a:r>
            <a:r>
              <a:rPr lang="en-US" sz="1800" dirty="0">
                <a:solidFill>
                  <a:schemeClr val="tx1"/>
                </a:solidFill>
              </a:rPr>
              <a:t>on Trump Speech, with the Dow down $400 and oil up $18.00</a:t>
            </a:r>
            <a:br>
              <a:rPr lang="en-US" sz="1800" dirty="0">
                <a:solidFill>
                  <a:schemeClr val="tx1"/>
                </a:solidFill>
                <a:latin typeface="+mn-lt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</a:rPr>
            </a:br>
            <a:r>
              <a:rPr lang="en-US" sz="1800" b="1" dirty="0">
                <a:solidFill>
                  <a:schemeClr val="tx1"/>
                </a:solidFill>
                <a:latin typeface="+mn-lt"/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Hedge Funds </a:t>
            </a:r>
            <a:r>
              <a:rPr lang="en-US" sz="1800" dirty="0">
                <a:solidFill>
                  <a:schemeClr val="tx1"/>
                </a:solidFill>
              </a:rPr>
              <a:t>Get Destroyed by War Turmoil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b="1" dirty="0">
                <a:solidFill>
                  <a:schemeClr val="tx1"/>
                </a:solidFill>
                <a:latin typeface="+mn-lt"/>
              </a:rPr>
            </a:br>
            <a:r>
              <a:rPr lang="en-US" sz="1800" b="1" dirty="0">
                <a:solidFill>
                  <a:schemeClr val="tx1"/>
                </a:solidFill>
                <a:latin typeface="+mn-lt"/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Avoid SpaceX, </a:t>
            </a:r>
            <a:r>
              <a:rPr lang="en-US" sz="1800" dirty="0">
                <a:solidFill>
                  <a:schemeClr val="tx1"/>
                </a:solidFill>
              </a:rPr>
              <a:t>as the company is likely to go public at a peak valuation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*Netflix </a:t>
            </a:r>
            <a:r>
              <a:rPr lang="en-US" sz="1800" dirty="0">
                <a:solidFill>
                  <a:schemeClr val="tx1"/>
                </a:solidFill>
              </a:rPr>
              <a:t>Raises Prices, making the stock a strong “BUY.”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*Open AI </a:t>
            </a:r>
            <a:r>
              <a:rPr lang="en-US" sz="1800" dirty="0">
                <a:solidFill>
                  <a:schemeClr val="tx1"/>
                </a:solidFill>
              </a:rPr>
              <a:t>Valued at $852 Billion After Completing $122 Billion Round</a:t>
            </a:r>
            <a:br>
              <a:rPr lang="en-US" sz="1800" dirty="0">
                <a:solidFill>
                  <a:schemeClr val="tx1"/>
                </a:solidFill>
                <a:latin typeface="+mn-lt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</a:rPr>
              <a:t>*</a:t>
            </a:r>
            <a:r>
              <a:rPr lang="en-US" sz="1800" dirty="0"/>
              <a:t>Will </a:t>
            </a:r>
            <a:r>
              <a:rPr lang="en-US" sz="1800" b="1" dirty="0"/>
              <a:t>Semiconductors</a:t>
            </a:r>
            <a:r>
              <a:rPr lang="en-US" sz="1800" dirty="0"/>
              <a:t> Get Hit Next? </a:t>
            </a:r>
            <a:br>
              <a:rPr lang="en-US" sz="1800" dirty="0"/>
            </a:br>
            <a:br>
              <a:rPr lang="en-US" sz="1800" b="1" dirty="0"/>
            </a:br>
            <a:r>
              <a:rPr lang="en-US" sz="1800" b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/>
              <a:t>Alaska Air </a:t>
            </a:r>
            <a:r>
              <a:rPr lang="en-US" sz="1800" dirty="0"/>
              <a:t>Reports Record Loss,</a:t>
            </a:r>
            <a:r>
              <a:rPr lang="en-US" sz="1800" b="1" dirty="0"/>
              <a:t> Delta </a:t>
            </a:r>
            <a:r>
              <a:rPr lang="en-US" sz="1800" dirty="0"/>
              <a:t>reported this morning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*Nvidia </a:t>
            </a:r>
            <a:r>
              <a:rPr lang="en-US" sz="1800" dirty="0"/>
              <a:t>PE Hits Seven-Year Low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*Meta </a:t>
            </a:r>
            <a:r>
              <a:rPr lang="en-US" sz="1800" dirty="0"/>
              <a:t>(META) Loses $375 Million Suit, over child protections 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*Used EV Sales </a:t>
            </a:r>
            <a:r>
              <a:rPr lang="en-US" sz="1800" dirty="0"/>
              <a:t>Rocket in Europe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*Apple </a:t>
            </a:r>
            <a:r>
              <a:rPr lang="en-US" sz="1800" dirty="0"/>
              <a:t>is Expected to Make an Important AI Announcement,</a:t>
            </a:r>
            <a:br>
              <a:rPr lang="en-US" sz="1800" dirty="0"/>
            </a:br>
            <a:r>
              <a:rPr lang="en-US" sz="1800" dirty="0"/>
              <a:t>at the Worldwide Developers Conference on June 8. </a:t>
            </a:r>
            <a:endParaRPr lang="en-US" sz="18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E63D3D-E57C-7527-E990-E275F8B3DB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840" y="2831748"/>
            <a:ext cx="3963488" cy="379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08592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B3DB0-3AF6-AD56-59FE-5798E708E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A0C06-2436-4F9E-DFC4-6D710DBB1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What Are HALO Stocks?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4245C-4A71-69A3-333E-A2C2B25FA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165950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/>
              <a:t>*High Asset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*Low Obsolescence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*Can’t be easily replaced by AI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*Are immune to AI shocks are hitting Low Asset High Obsolescence (LAHO) stocks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*HALO has massively outperformance LAHO in recent months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*HALO examples are: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*Texas Pacific Land Corp. (TPL).       *FedEx (FDX)</a:t>
            </a:r>
            <a:br>
              <a:rPr lang="en-US" sz="2000" dirty="0"/>
            </a:br>
            <a:r>
              <a:rPr lang="en-US" sz="2000" dirty="0"/>
              <a:t>*Corning (GLW)                                  *Hershy (HSY)</a:t>
            </a:r>
            <a:br>
              <a:rPr lang="en-US" sz="2000" dirty="0"/>
            </a:br>
            <a:r>
              <a:rPr lang="en-US" sz="2000" dirty="0"/>
              <a:t>*Southern Co, (SO)                             *Colgate (CL)</a:t>
            </a:r>
            <a:br>
              <a:rPr lang="en-US" sz="2000" dirty="0"/>
            </a:br>
            <a:r>
              <a:rPr lang="en-US" sz="2000" dirty="0"/>
              <a:t>*Baker Hughes (BKR)                         *Apple (AAPL)</a:t>
            </a:r>
            <a:br>
              <a:rPr lang="en-US" sz="2000" dirty="0"/>
            </a:br>
            <a:r>
              <a:rPr lang="en-US" sz="2000" dirty="0"/>
              <a:t>*Southern Copper (SO)                       *Any oil company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4AB23C-2F14-2D60-5B69-8A593F4C58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9357" y="3687501"/>
            <a:ext cx="2982250" cy="298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45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>
          <a:extLst>
            <a:ext uri="{FF2B5EF4-FFF2-40B4-BE49-F238E27FC236}">
              <a16:creationId xmlns:a16="http://schemas.microsoft.com/office/drawing/2014/main" id="{5EAC41C3-DA9A-1791-E0B7-545D96E1D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>
            <a:extLst>
              <a:ext uri="{FF2B5EF4-FFF2-40B4-BE49-F238E27FC236}">
                <a16:creationId xmlns:a16="http://schemas.microsoft.com/office/drawing/2014/main" id="{816675F7-870E-5127-8D29-4D922175D3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The Ultimate Hedge – Defensive stocks only go down at a slower  rate</a:t>
            </a:r>
            <a:br>
              <a:rPr lang="en-US" sz="2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90 - day US Treasury Bills (Warren Buffet owns $340 billion)</a:t>
            </a: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Extend to One Year!</a:t>
            </a: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212" name="Shape 212">
            <a:extLst>
              <a:ext uri="{FF2B5EF4-FFF2-40B4-BE49-F238E27FC236}">
                <a16:creationId xmlns:a16="http://schemas.microsoft.com/office/drawing/2014/main" id="{98F6B670-5D16-EEFB-42FC-F9D95FF77D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07978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r>
              <a:rPr lang="en-US" sz="2000" b="1" dirty="0"/>
              <a:t>*Government Guaranteed principal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*Endless liquidity,</a:t>
            </a:r>
            <a:br>
              <a:rPr lang="en-US" sz="2000" b="1" dirty="0"/>
            </a:br>
            <a:r>
              <a:rPr lang="en-US" sz="2000" b="1" dirty="0"/>
              <a:t>trade like water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*100% collateral value for margin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*Lock in guaranteed income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*Can be sold at any time to earn</a:t>
            </a:r>
            <a:br>
              <a:rPr lang="en-US" sz="2000" b="1" dirty="0"/>
            </a:br>
            <a:r>
              <a:rPr lang="en-US" sz="2000" b="1" dirty="0"/>
              <a:t>full interest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*Will survive any bear market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*Ask your broker how to buy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7C91C7B-B5B7-0535-80F8-02D73D343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990" y="2280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FF611D-23D2-4476-641C-678E86D479CE}"/>
              </a:ext>
            </a:extLst>
          </p:cNvPr>
          <p:cNvSpPr txBox="1"/>
          <p:nvPr/>
        </p:nvSpPr>
        <p:spPr>
          <a:xfrm>
            <a:off x="7994821" y="1551669"/>
            <a:ext cx="2161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3.73% Yield</a:t>
            </a:r>
          </a:p>
        </p:txBody>
      </p:sp>
      <p:pic>
        <p:nvPicPr>
          <p:cNvPr id="5" name="Picture 4" descr="A graph showing a line&#10;&#10;AI-generated content may be incorrect.">
            <a:extLst>
              <a:ext uri="{FF2B5EF4-FFF2-40B4-BE49-F238E27FC236}">
                <a16:creationId xmlns:a16="http://schemas.microsoft.com/office/drawing/2014/main" id="{3480A2BC-37FA-E6A8-1C84-1602007701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025" y="2485838"/>
            <a:ext cx="6218576" cy="32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98040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Battle of the 200 Day MA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559066" y="3941262"/>
            <a:ext cx="2670491" cy="133540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$630</a:t>
            </a:r>
            <a:br>
              <a:rPr lang="en-US" sz="2000" dirty="0"/>
            </a:br>
            <a:r>
              <a:rPr lang="en-US" sz="2000" dirty="0"/>
              <a:t>-10.00%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5DF9A354-6724-8165-0D84-CE2656589758}"/>
              </a:ext>
            </a:extLst>
          </p:cNvPr>
          <p:cNvSpPr/>
          <p:nvPr/>
        </p:nvSpPr>
        <p:spPr>
          <a:xfrm>
            <a:off x="9619477" y="5382903"/>
            <a:ext cx="2572521" cy="142782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$615</a:t>
            </a:r>
            <a:br>
              <a:rPr lang="en-US" sz="2000" dirty="0"/>
            </a:br>
            <a:r>
              <a:rPr lang="en-US" sz="2000" dirty="0"/>
              <a:t>-13.00%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C74527-8E12-F0D0-4D55-CB3E2B7121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45" y="1381898"/>
            <a:ext cx="6286500" cy="51816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D8BE42-99AC-DF00-FEC3-8D421E6AFCEC}"/>
              </a:ext>
            </a:extLst>
          </p:cNvPr>
          <p:cNvCxnSpPr>
            <a:cxnSpLocks/>
          </p:cNvCxnSpPr>
          <p:nvPr/>
        </p:nvCxnSpPr>
        <p:spPr>
          <a:xfrm flipV="1">
            <a:off x="1395321" y="2889566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283476E-FE44-82DE-79E9-5CD83577BB20}"/>
              </a:ext>
            </a:extLst>
          </p:cNvPr>
          <p:cNvCxnSpPr>
            <a:cxnSpLocks/>
          </p:cNvCxnSpPr>
          <p:nvPr/>
        </p:nvCxnSpPr>
        <p:spPr>
          <a:xfrm flipV="1">
            <a:off x="809931" y="5429091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10FA764-D19D-8E45-00FF-9944FBD384A1}"/>
              </a:ext>
            </a:extLst>
          </p:cNvPr>
          <p:cNvCxnSpPr>
            <a:cxnSpLocks/>
          </p:cNvCxnSpPr>
          <p:nvPr/>
        </p:nvCxnSpPr>
        <p:spPr>
          <a:xfrm flipV="1">
            <a:off x="1395321" y="4869795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98A0BDC-432D-1CAA-EBB9-C98505FAD5D0}"/>
              </a:ext>
            </a:extLst>
          </p:cNvPr>
          <p:cNvCxnSpPr>
            <a:cxnSpLocks/>
          </p:cNvCxnSpPr>
          <p:nvPr/>
        </p:nvCxnSpPr>
        <p:spPr>
          <a:xfrm flipV="1">
            <a:off x="1592586" y="3501390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51E3E-07AA-59FF-70EC-BA49048D2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Momentum (MTUM)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30AE6B-05C5-8AFD-3651-E799A8C95A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063" y="1062037"/>
            <a:ext cx="6545874" cy="533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16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939114" y="394624"/>
            <a:ext cx="10280821" cy="6415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 -2X Short S&amp;P 500 (SDS)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2X hedge for falling long stocks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F4D76E-3D0A-63BA-9CF4-EBE7389149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8561" y="1155701"/>
            <a:ext cx="654192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863599" y="6858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($VIX) –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Volatility Index Hits </a:t>
            </a:r>
            <a:r>
              <a:rPr lang="en-US" sz="1800" b="1" i="1" dirty="0">
                <a:latin typeface="+mj-lt"/>
                <a:ea typeface="Times New Roman" panose="02020603050405020304" pitchFamily="18" charset="0"/>
              </a:rPr>
              <a:t>Four-Year 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High at $65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most since the 2020 pandemic. That implies a 2% move in the S&amp;P 500 (SPX) every day for the next 30 days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7D13BE-535C-54F5-364B-BED2A84ABD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545" y="1574800"/>
            <a:ext cx="6138909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>
          <a:extLst>
            <a:ext uri="{FF2B5EF4-FFF2-40B4-BE49-F238E27FC236}">
              <a16:creationId xmlns:a16="http://schemas.microsoft.com/office/drawing/2014/main" id="{E0C27E49-51EC-5848-32F2-F81D5C71C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>
            <a:extLst>
              <a:ext uri="{FF2B5EF4-FFF2-40B4-BE49-F238E27FC236}">
                <a16:creationId xmlns:a16="http://schemas.microsoft.com/office/drawing/2014/main" id="{4FEC11DB-291C-E2C6-F14E-07A9EBBADF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(SVXY) –Short Volatility ETF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bought at </a:t>
            </a:r>
            <a:r>
              <a:rPr lang="en-US" sz="20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$36.31 - $32.74 = $3.57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D7F7FF-4E89-25ED-AEB7-C03CC8356D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452" y="901700"/>
            <a:ext cx="6838950" cy="563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712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CACC8-C900-3935-14EF-680F2E7AE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5C5D55-F794-4DEF-966C-FE366DE4B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E2B444-70B9-28A5-6A11-2B3C593CD9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00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300DA-763C-8A11-E758-92EC79A6C7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076" y="1066801"/>
            <a:ext cx="6656247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19B233-ABAC-9B67-E26A-581913D6F9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654" y="1487949"/>
            <a:ext cx="6272692" cy="521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 Down 15%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6/$540-$550-$345 put spread, 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/$540-$550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DB8BB6-2127-0345-DD9B-C7469FD942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125" y="1608137"/>
            <a:ext cx="6127749" cy="507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CA31-BF8F-FBC4-40C6-AC2FBC31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China (FXI) + 36%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25F163-77FF-93D1-37E6-FE4B1A56EE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1234819"/>
            <a:ext cx="6369050" cy="524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576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F0B5-8FFD-BFC0-1C1C-82079640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Japan ($NIKK) – down 10%</a:t>
            </a:r>
            <a:br>
              <a:rPr lang="en-US" sz="2400" b="1" dirty="0"/>
            </a:br>
            <a:r>
              <a:rPr lang="en-US" sz="1800" b="1" i="1" dirty="0"/>
              <a:t>Japanese Conservative Election Win Sends Nikkei Soaring</a:t>
            </a:r>
            <a:r>
              <a:rPr lang="en-US" sz="1800" dirty="0"/>
              <a:t>, topping 57,000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2553B5-9B1C-E7F9-602B-98ED0CFB74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575" y="1379459"/>
            <a:ext cx="6292850" cy="520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017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 +19%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8FFD8D-C8ED-DFAF-5C9D-D6DAA26D59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263" y="952500"/>
            <a:ext cx="6730117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88824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B12B7DCE-ED81-0BA1-3743-E1D67EE45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>
            <a:extLst>
              <a:ext uri="{FF2B5EF4-FFF2-40B4-BE49-F238E27FC236}">
                <a16:creationId xmlns:a16="http://schemas.microsoft.com/office/drawing/2014/main" id="{FBB75CEA-EE03-0ACE-960D-5DF58A0496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German Dax (DAX)- +30%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3E020D-5442-A863-A2EB-5EB49EA3E4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593" y="990601"/>
            <a:ext cx="6550813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96330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586153" y="550984"/>
            <a:ext cx="11289323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+8%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79A012-ACBA-5D76-93EF-34CA24BC42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185" y="1371600"/>
            <a:ext cx="6323630" cy="523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46407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25921" y="581649"/>
            <a:ext cx="12095210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Blackwell Chips @ $70,000 each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Nvidia Earnings Roar, Stock Whimpers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long 6/$140-$145 puts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5/$70-$75 call spread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3/$88-$90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took profits on long 4/$140-$145 puts spread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 took profits on Long 2/$90-$95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12/$117-$120 call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826014-63D5-EFFE-3C18-D5AAB3EA09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2486" y="4683409"/>
            <a:ext cx="3013803" cy="1692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5DF64B-183C-829E-9C7F-75CFD6CDBD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775" y="2018097"/>
            <a:ext cx="5341833" cy="440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3427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1BF5-BE27-8E57-CD2D-B2BCCE840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8FB33-6FD9-5A3D-BBD0-E99C6C6451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D5F440-BA0D-7939-09DB-C2852B5078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939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90246" y="-199292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r>
              <a:rPr lang="en-US" sz="1800" b="1" i="1" dirty="0">
                <a:solidFill>
                  <a:schemeClr val="dk1"/>
                </a:solidFill>
                <a:latin typeface="+mj-lt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+mj-lt"/>
                <a:ea typeface="Calibri"/>
                <a:cs typeface="Times New Roman" panose="02020603050405020304" pitchFamily="18" charset="0"/>
                <a:sym typeface="Calibri"/>
              </a:rPr>
              <a:t>Become the Second $4 trillion Company</a:t>
            </a:r>
            <a:br>
              <a:rPr lang="en-US" sz="1800" b="1" i="1" dirty="0">
                <a:solidFill>
                  <a:schemeClr val="dk1"/>
                </a:solidFill>
                <a:latin typeface="+mj-lt"/>
                <a:ea typeface="Calibri"/>
                <a:cs typeface="Times New Roman" panose="02020603050405020304" pitchFamily="18" charset="0"/>
                <a:sym typeface="Calibri"/>
              </a:rPr>
            </a:br>
            <a:r>
              <a:rPr lang="en-US" sz="1800" i="1" dirty="0">
                <a:latin typeface="+mj-lt"/>
              </a:rPr>
              <a:t>Microsoft Delivers Blowout Earnings</a:t>
            </a:r>
            <a:r>
              <a:rPr lang="en-US" sz="1800" dirty="0">
                <a:latin typeface="+mj-lt"/>
              </a:rPr>
              <a:t>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5/$430-$440 put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2/$330-$340 call spread,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12/$320-$330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CF07DA-94FD-B249-9297-2A1956950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463" y="4238368"/>
            <a:ext cx="4624220" cy="26196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4D6677-68F6-DF54-8BF5-536696C8B9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361" y="1676401"/>
            <a:ext cx="5925907" cy="4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-76200" y="381000"/>
            <a:ext cx="11887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Meta Makes Major Investment in AMD</a:t>
            </a:r>
            <a:r>
              <a:rPr lang="en-US" sz="1800" dirty="0"/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8/$420-$430 call spread took profits on Long 5/$360-$370 vertical bull call spread, took profits on Long 9/$290-$300 vertical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7B9FF2-2A1F-FACE-3A0A-2AEEE190A2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125" y="4476132"/>
            <a:ext cx="2269256" cy="2184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D108CD-26FE-A5FA-F89F-E531FA69A3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8974" y="1749353"/>
            <a:ext cx="5745301" cy="472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09" y="237067"/>
            <a:ext cx="112195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i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</a:t>
            </a:r>
            <a:r>
              <a:rPr lang="en-US" sz="2000" b="1" i="1" dirty="0"/>
              <a:t>elay on Foldable Phone</a:t>
            </a:r>
            <a:r>
              <a:rPr lang="en-US" sz="2000" dirty="0"/>
              <a:t> </a:t>
            </a:r>
            <a:br>
              <a:rPr lang="en-US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n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6/$220-$230 put spread,</a:t>
            </a:r>
            <a:r>
              <a:rPr lang="en-US" sz="1800" dirty="0">
                <a:solidFill>
                  <a:srgbClr val="00A64B"/>
                </a:solidFill>
                <a:effectLst/>
                <a:latin typeface="+mn-lt"/>
                <a:ea typeface="Times New Roman" panose="02020603050405020304" pitchFamily="18" charset="0"/>
              </a:rPr>
              <a:t>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5/$225-$235 vertical bear put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8/$160-$170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6/$200-$210 bear put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42142C-1EB1-A659-3EE4-9A50714526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284" y="4813803"/>
            <a:ext cx="2804984" cy="15778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F2F2C2-078B-9C14-CA1C-57C2348C4F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6138" y="1689101"/>
            <a:ext cx="5697576" cy="470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A7EF3-597E-0CC9-81AA-EC3C4B5B0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019AF-9D03-B740-B008-799D32B7C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phone market share&#10;&#10;Description automatically generated">
            <a:extLst>
              <a:ext uri="{FF2B5EF4-FFF2-40B4-BE49-F238E27FC236}">
                <a16:creationId xmlns:a16="http://schemas.microsoft.com/office/drawing/2014/main" id="{AD612380-5773-0A6D-B52E-50D9B8362F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42" y="293011"/>
            <a:ext cx="12131257" cy="6453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3751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83127" y="457200"/>
            <a:ext cx="1159680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/>
              <a:t>Alphabet to Issue 100-Year Bond</a:t>
            </a:r>
            <a:r>
              <a:rPr lang="en-US" sz="1800" dirty="0"/>
              <a:t> to finance AI build out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12/$110-$120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668CBA-BF69-4F0A-3F3E-D89EA57E65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4269" y="5086179"/>
            <a:ext cx="2657732" cy="17718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0ED78C-9E61-B0D0-42CE-4259EB0C34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730" y="1818845"/>
            <a:ext cx="5756539" cy="472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95647" y="398585"/>
            <a:ext cx="105927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Antirust Target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Amazon Plunges 12%,</a:t>
            </a:r>
            <a:r>
              <a:rPr lang="en-US" sz="1800" dirty="0"/>
              <a:t> after missing its fourth-quarter earnings estimates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3/$155-$160 bull call spread , took profits on long 2/$130-$135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C4A86-364F-8805-28CA-AA999FABE9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8204" y="5949289"/>
            <a:ext cx="2439773" cy="7357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BC7AF4-FDF3-A2DC-E21F-3D5D3DCA20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7312" y="1655885"/>
            <a:ext cx="5969457" cy="492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5050C-0F29-D14C-59CE-87C6FCCA0969}"/>
              </a:ext>
            </a:extLst>
          </p:cNvPr>
          <p:cNvSpPr txBox="1"/>
          <p:nvPr/>
        </p:nvSpPr>
        <p:spPr>
          <a:xfrm>
            <a:off x="297064" y="320056"/>
            <a:ext cx="1189493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Tesla (TSLA) </a:t>
            </a:r>
            <a:r>
              <a:rPr lang="en-US" sz="2400" b="1" dirty="0">
                <a:latin typeface="+mj-lt"/>
              </a:rPr>
              <a:t>– </a:t>
            </a:r>
            <a:r>
              <a:rPr lang="en-US" sz="1800" dirty="0"/>
              <a:t>Morgan cuts its downside target to only $85</a:t>
            </a:r>
            <a:br>
              <a:rPr lang="en-US" sz="1800" dirty="0"/>
            </a:br>
            <a:r>
              <a:rPr lang="en-US" sz="1800" dirty="0"/>
              <a:t>The EV Business is in free fall and profits from robots are years off</a:t>
            </a:r>
            <a:br>
              <a:rPr lang="en-US" sz="1800" dirty="0"/>
            </a:br>
            <a:r>
              <a:rPr lang="en-US" sz="1800" dirty="0"/>
              <a:t>Investors are also selling Tesla to buy Space X and its coming $2 trillion valuation</a:t>
            </a:r>
            <a:br>
              <a:rPr lang="en-US" sz="1800" dirty="0"/>
            </a:br>
            <a:r>
              <a:rPr lang="en-US" sz="1800" dirty="0">
                <a:solidFill>
                  <a:srgbClr val="00B050"/>
                </a:solidFill>
                <a:latin typeface="+mj-lt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</a:rPr>
              <a:t>long 10</a:t>
            </a:r>
            <a:r>
              <a:rPr lang="en-US" sz="1800" dirty="0">
                <a:solidFill>
                  <a:srgbClr val="00B050"/>
                </a:solidFill>
                <a:ea typeface="Times New Roman" panose="02020603050405020304" pitchFamily="18" charset="0"/>
              </a:rPr>
              <a:t>/$510-$520 put spread, </a:t>
            </a:r>
            <a:r>
              <a:rPr lang="en-US" sz="1800" dirty="0">
                <a:solidFill>
                  <a:srgbClr val="00A64B"/>
                </a:solidFill>
              </a:rPr>
              <a:t>took profits on</a:t>
            </a:r>
            <a:r>
              <a:rPr lang="en-US" sz="1800" dirty="0">
                <a:solidFill>
                  <a:srgbClr val="00A64B"/>
                </a:solidFill>
                <a:ea typeface="Times New Roman" panose="02020603050405020304" pitchFamily="18" charset="0"/>
              </a:rPr>
              <a:t> 8/$370-$380 put spread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rgbClr val="00B050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31103-B053-6E20-254F-BB7659939E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8392" y="4123417"/>
            <a:ext cx="1670112" cy="24145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FD107D-0766-013D-9982-FFB1FB912B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277" y="1839618"/>
            <a:ext cx="5729445" cy="474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26670" y="397267"/>
            <a:ext cx="1206533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b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/>
              <a:t>Justic Department Launches Antitrust Investigation of Netflix (NFLX)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11/$100-$102 call spread</a:t>
            </a:r>
            <a:br>
              <a:rPr lang="en-US" dirty="0"/>
            </a:br>
            <a:r>
              <a:rPr lang="en-US" dirty="0"/>
              <a:t> </a:t>
            </a:r>
            <a:r>
              <a:rPr lang="en-US" sz="1800" dirty="0">
                <a:solidFill>
                  <a:srgbClr val="00A64B"/>
                </a:solidFill>
              </a:rPr>
              <a:t>took profits on long $1040-$1060 call spread, </a:t>
            </a:r>
            <a:r>
              <a:rPr lang="en-US" sz="1800" dirty="0">
                <a:solidFill>
                  <a:srgbClr val="00A64B"/>
                </a:solidFill>
                <a:effectLst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4/800-$810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82FAC6-F069-328E-8D62-31EDECE0A8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3938" y="4596714"/>
            <a:ext cx="2136029" cy="21360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E1CF46-F9CB-CEB6-DA3D-27B4774512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900" y="1522338"/>
            <a:ext cx="5977791" cy="494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02888" y="228600"/>
            <a:ext cx="10537902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AI Putting SaaS Out of Business?</a:t>
            </a:r>
            <a:b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2/$260-$270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AA928-7069-44F9-FD27-F3C14FE935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503" y="4883236"/>
            <a:ext cx="2891480" cy="16264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91A576-77CF-6423-922D-BCFA8CA911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925" y="1493194"/>
            <a:ext cx="6079828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BA3BF3-7B5D-B097-23BB-B4BD0F06B8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37" y="4684240"/>
            <a:ext cx="1702487" cy="19578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388B76-A55F-B3EC-850A-57D6036727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767" y="1752600"/>
            <a:ext cx="5922377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9A5B0-DD1A-8991-EAD9-4D1C8A285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21D7E-BA6F-20DA-7C51-9F756ED16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Conclusion from 10 Days in a War Zone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BD0A82-5FD7-CFBD-C2DF-BF6D2035B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165950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/>
              <a:t>*Closure of the Straits of Hormuz has cut off 20% of the world’s oil supply, 30% of fertilizer, 10% of aluminum, and 35% of helium for chip making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*The Iran War may never end, but continue at a slow burn, taking oil to $200 a barrel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*It may never reopen unrestricted again, with Iran wanting to charge $2 million per ship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*That creates $75 billion a year in new revenues for the Islamic state while doubling the value of its oil exports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*The war gave Iran a switch to turn on and off the global</a:t>
            </a:r>
            <a:br>
              <a:rPr lang="en-US" sz="2000" dirty="0"/>
            </a:br>
            <a:r>
              <a:rPr lang="en-US" sz="2000" dirty="0"/>
              <a:t> economy which it alone controls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*The US has created the most unfriendly investment</a:t>
            </a:r>
            <a:br>
              <a:rPr lang="en-US" sz="2000" dirty="0"/>
            </a:br>
            <a:r>
              <a:rPr lang="en-US" sz="2000" dirty="0"/>
              <a:t>environment in a century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*Risk Control is the order of the day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B97BCD-A91C-C361-E6AA-D1C7080267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0306" y="4267200"/>
            <a:ext cx="4424909" cy="23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184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395416" y="53340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Is AI Putting SaaS Out of Business?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12/$185-$195 call spread</a:t>
            </a:r>
            <a:r>
              <a:rPr lang="en-US" sz="2400" dirty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66BF51-A1E4-DE02-4FA7-0105C84E5E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7292" y="4401065"/>
            <a:ext cx="2864708" cy="28647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BF5E10-9672-8E7A-34AE-4699E81A08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718" y="1676400"/>
            <a:ext cx="6028563" cy="496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Is AI Putting SaaS Out of Business?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2BA711-476F-C15C-2697-CA963B9522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447" y="4917988"/>
            <a:ext cx="2585858" cy="16161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8D8B38-432C-F76D-48F1-918F31DA4B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553" y="1454149"/>
            <a:ext cx="6176028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65018" y="533400"/>
            <a:ext cx="1075904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(SNOW)- Blockbuster AI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4/$150-$255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12/$135-$140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F5CEEF-2DB4-8C7C-6279-0A53E0997F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4638" y="5137322"/>
            <a:ext cx="2483708" cy="13970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FE8B01-DE4A-1CF6-7C07-23700157FA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7348" y="1639468"/>
            <a:ext cx="5937304" cy="489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20050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96892-B5E7-E219-77BC-60C88A2D2F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426" y="1562100"/>
            <a:ext cx="6145148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E28618E0-8281-D738-18AB-DCFB0E82E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61F3C2F8-B251-544A-304C-8EC35E8B31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6300" y="665205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Long Bitcoin Play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Money is Moving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out of Bitcoin </a:t>
            </a:r>
            <a:r>
              <a:rPr lang="en-US" sz="1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Ethereum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6/$260-$270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6/$500-$510 put spread,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6/$470-$480 put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6/$330-$340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6/$335-$345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480E6D-362C-B6AC-8D04-9645752A02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1283" y="5440063"/>
            <a:ext cx="3022600" cy="1143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DB2061-6B63-65CE-5095-6D8A488FAB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6968" y="2057401"/>
            <a:ext cx="5466260" cy="452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64125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B15412A1-16F5-FFF4-98C2-4580D0191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0CC45D19-0553-13CD-AB52-774F0A5BB8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2357" y="264871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Oracle –(ORCL) – Spectacular Earnings Forecast</a:t>
            </a:r>
            <a:br>
              <a:rPr lang="en-US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but $100 billion in debt</a:t>
            </a:r>
            <a:br>
              <a:rPr lang="en-US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75EE0A-923F-8F53-7CC9-E7C8D06075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5003" y="5556949"/>
            <a:ext cx="2421708" cy="8854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7FC175-00EF-310D-40ED-FD88E0F591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346" y="1560271"/>
            <a:ext cx="5908611" cy="488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74023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0B0EE8BB-69CD-E6C9-95E7-A90E64906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0A18C158-2501-DEF1-7C16-A2A1A22A33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2357" y="264871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latin typeface="+mj-lt"/>
                <a:ea typeface="Times New Roman" panose="02020603050405020304" pitchFamily="18" charset="0"/>
              </a:rPr>
              <a:t>Zoom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ZM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) – Coming Back from the Dead</a:t>
            </a:r>
            <a:br>
              <a:rPr lang="en-US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took profits on 11/$72-50-$77.50 call spread</a:t>
            </a: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CA4559-2CA1-D253-6D44-BDB7EEE2AE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6179" y="4441779"/>
            <a:ext cx="1868292" cy="1868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C17083-8E19-5F1A-51E4-EFAA47DF6E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107" y="1560271"/>
            <a:ext cx="5725786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49856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3A580-7045-52E7-0168-4FEBA2F14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C38A2-AC55-0B4C-8DA2-A7CE63C0A1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B08D36-50F9-F75F-2860-43718AD5A0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1"/>
            <a:ext cx="9214022" cy="691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759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DD852-EC7D-4A68-7B56-8CC48A8C8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0AB47-E58A-F1B3-54DF-316DE72DD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5E550-EF05-E5D7-3153-67B388AD0B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594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2024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ten years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38CE6-C785-38A9-BDF3-26C93680E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CB1F9-D3B6-DF12-633E-139D73477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NEW ENERGY REALITY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EEE81-E18A-F2A7-B77E-E05338560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165950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/>
              <a:t>*Many Persian Gulf oil fields were destroyed by mandatory shut-ins and are never coming back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*Middle Eastern oil sources have been proven unreliable and will not attract new investment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*Many damaged oil facilities will take five years and cost $5 billion to rebuild </a:t>
            </a:r>
            <a:r>
              <a:rPr lang="en-US" sz="2000" b="1" i="1" dirty="0"/>
              <a:t>EACH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*Even if the war ended tomorrow, it would take 4 months for new oil supplies to reach the US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*The US is energy independent </a:t>
            </a:r>
            <a:r>
              <a:rPr lang="en-US" sz="2000" b="1" i="1" dirty="0"/>
              <a:t>only on paper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*The reality is that the US needs to import 3 million</a:t>
            </a:r>
            <a:br>
              <a:rPr lang="en-US" sz="2000" dirty="0"/>
            </a:br>
            <a:r>
              <a:rPr lang="en-US" sz="2000" dirty="0"/>
              <a:t>barrels a day from the Persian Gulf to keep gas prices</a:t>
            </a:r>
            <a:br>
              <a:rPr lang="en-US" sz="2000" dirty="0"/>
            </a:br>
            <a:r>
              <a:rPr lang="en-US" sz="2000" dirty="0"/>
              <a:t>at $4.50 a gallon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*In the meantime, US hoarding and stockpiling has</a:t>
            </a:r>
            <a:br>
              <a:rPr lang="en-US" sz="2000" dirty="0"/>
            </a:br>
            <a:r>
              <a:rPr lang="en-US" sz="2000" b="1" i="1" dirty="0"/>
              <a:t>increased</a:t>
            </a:r>
            <a:r>
              <a:rPr lang="en-US" sz="2000" dirty="0"/>
              <a:t> demand by 3 million barrels a day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6BC70A-3459-AC2A-933D-51BC2A2572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346" y="3810000"/>
            <a:ext cx="4339054" cy="28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924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86CA49F3-DFBD-F468-C56B-68395322F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0D2472E8-EBF1-C625-980F-65D67EE9D2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1114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200 – Day Holds</a:t>
            </a:r>
            <a:b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Goldman Sachs (GS) Blows Out Earnings, on record stock trading profits </a:t>
            </a:r>
            <a:br>
              <a:rPr lang="en-US" sz="1800" dirty="0"/>
            </a:br>
            <a:r>
              <a:rPr lang="en-US" sz="1800" dirty="0"/>
              <a:t>long 3/$790-$800 call spread</a:t>
            </a:r>
            <a:br>
              <a:rPr lang="en-US" sz="1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11/$700-$710 call spread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took profits on long 10/$700-$710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9/$690-$700 call spread,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3/$380-$390 call spread,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long 12/$330-$350 call spread, took profits on long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5807EE-BD24-B7C2-B724-A20B88DFA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25" y="4695568"/>
            <a:ext cx="2756139" cy="1968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470ED0-27B7-4CE0-1F8A-98DFEB0E89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786" y="1863639"/>
            <a:ext cx="581642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31069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672F50F9-D223-9511-6B67-26119E45B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EDBE97CE-6C38-DCBB-B93C-177CE6EAA2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9714" y="381000"/>
            <a:ext cx="1029788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- Upside Breakout!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Morgan Stanley Lays of 2,500</a:t>
            </a:r>
            <a:r>
              <a:rPr lang="en-US" sz="1800" dirty="0"/>
              <a:t>, or 3% of their global staff </a:t>
            </a:r>
            <a:br>
              <a:rPr lang="en-US" dirty="0"/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long $12/150-$155 call spread</a:t>
            </a:r>
            <a:br>
              <a:rPr lang="en-US" sz="1800" dirty="0">
                <a:solidFill>
                  <a:schemeClr val="tx1"/>
                </a:solidFill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a typeface="Times New Roman" panose="02020603050405020304" pitchFamily="18" charset="0"/>
              </a:rPr>
              <a:t>took profits on long $12/210-$220 call spread,,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$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12/210-$220 call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$195-$205 call spread, 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5002C9-3493-B038-C1B3-0D7AAF5F8B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8287" y="4572000"/>
            <a:ext cx="1905000" cy="190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4641EC-1CAA-24E6-580F-B5F7ED53D2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912" y="1892300"/>
            <a:ext cx="573949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56534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AC038F56-F8A6-5283-0B21-3C8B98D30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30EDA15-260E-A736-320F-DF0C733037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2444" y="548846"/>
            <a:ext cx="1189955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+mj-lt"/>
              </a:rPr>
              <a:t>Trump Sues JP Morgan (JPM) for $5 Billion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cs typeface="Times New Roman" panose="02020603050405020304" pitchFamily="18" charset="0"/>
              </a:rPr>
              <a:t>long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9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/$270-$280 call spread</a:t>
            </a:r>
            <a:br>
              <a:rPr lang="en-US" sz="3600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stopped out of 3/$235-$245 calls spread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12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/$210-$220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took 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11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/$195-$205 call spread,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4/$215-225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CBA94D-7E10-8562-7793-7FED0CF627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1070" y="5013754"/>
            <a:ext cx="3010930" cy="1693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DC7F09-A76F-7941-962E-6BDBF9F621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3482" y="2035604"/>
            <a:ext cx="5488925" cy="453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1242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34EE4FA-7361-BF7A-984E-0FE4ECB16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FDDC3725-41A3-3678-D018-7B7CD33691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Breakout?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long 12/$41-$44 call spread</a:t>
            </a:r>
            <a:r>
              <a:rPr lang="en-US" sz="2800" dirty="0">
                <a:solidFill>
                  <a:srgbClr val="00A64B"/>
                </a:solidFill>
                <a:effectLst/>
                <a:latin typeface="Calibri"/>
                <a:ea typeface="Times New Roman" panose="02020603050405020304" pitchFamily="18" charset="0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055CE6-6760-85A2-3063-2A8AFE842E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0054" y="4934543"/>
            <a:ext cx="1940961" cy="19409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0888AF-F92F-276A-D3EA-06809B66F7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6578" y="1473200"/>
            <a:ext cx="6178843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88783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5D7D354F-6B89-F9DC-9594-E2776A788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22F1080-BD1D-0BC3-0749-727717AECB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677" y="381000"/>
            <a:ext cx="10794381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12/$60-$65 call spread , 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54837E-73F1-ED16-5DA5-800AC49752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0" y="4809781"/>
            <a:ext cx="2791253" cy="1570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C0C0A1-EBF3-FA2B-D019-97B19D122D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686" y="1444241"/>
            <a:ext cx="6281914" cy="518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80603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C5BB7BB7-C8BD-BBFB-318E-E430B0C57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D7A20CEC-96B4-7F48-82CF-BACDE5FDC1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5E9008-4D09-1EC9-57FB-6E5A4F2D9F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5404" y="4672913"/>
            <a:ext cx="2061519" cy="20615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B35756-121B-877A-5983-7DA3EDC067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669" y="1422400"/>
            <a:ext cx="6262661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13671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825597B-906B-ECC2-2B3E-F7FC54C9B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2BB00544-607C-BC6D-9DF7-A2356C400F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7493" y="381000"/>
            <a:ext cx="10738624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Breakout?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3/$160-$170 call spread,  out of long 8/$110-$115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C0C29E-CFF5-5F1A-8670-5EDDC9530D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081" y="5414319"/>
            <a:ext cx="3048000" cy="1143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F532E7-AF46-CB33-1545-28B9DAFEB7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519" y="1629719"/>
            <a:ext cx="5968525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95192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4568F3C-B974-703F-8261-C2506292B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4EC08B59-3834-6D64-B22B-7BBA3D683D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647" y="453571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Ultimate defensive stock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Berkshire Hathaway Builds Record Cash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at $334 billion</a:t>
            </a:r>
            <a:r>
              <a:rPr lang="en-US" sz="1800" dirty="0">
                <a:effectLst/>
                <a:latin typeface="+mj-lt"/>
              </a:rPr>
              <a:t> – Is the new T Bill proxy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long 12/$405-$415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2147BD-D111-F447-1A9A-BE40CE318D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9221" y="5178470"/>
            <a:ext cx="2674165" cy="15042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09CB55-923F-2608-B366-62D6A8DD2C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849" y="1839717"/>
            <a:ext cx="5690846" cy="470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47312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87E342B8-A096-11D8-3F08-2B52828C3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79E51D3D-64CC-94E7-31C3-A921680D0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500" y="381000"/>
            <a:ext cx="106045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 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Private Equity Crisis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/>
              <a:t>Blackrock Reports Record $12.5 trillion in Assets Under Management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12/$1,000-$1,010 call spread,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12/$850-$860 call spread 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642A75-415E-9D16-A19F-E92FE42739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3060" y="4458044"/>
            <a:ext cx="1905000" cy="1905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34D77B-7958-E0C9-8452-4DE9A8F5AA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255" y="1726856"/>
            <a:ext cx="5745490" cy="475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28948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2B4A934C-0498-9B71-35B6-913CE4E7C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FCEE6560-2BF5-D2E7-3B4A-F0714B404B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B946D-3845-A29E-076B-EB628B21F0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2949" y="1473200"/>
            <a:ext cx="6055881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1008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489CF-794D-0CBE-6953-D80D89A49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AC78B-FD75-8AD7-2474-4101CDE5B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WHAT TRUMP GOT WRONG ABOUT IRAN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D10637-D40B-5420-5293-4055BC37B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165950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/>
              <a:t>*Iran would surrender in 3 days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*The US went into this war with ammunition and oil stockpiles at decades lows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*Anybody can be bought at the right price. This doesn’t work in theocratic autocracies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*Firing 80% of your intelligence staff gets you terrible intelligence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*Iran’s military capability was wildly underestimated,</a:t>
            </a:r>
            <a:br>
              <a:rPr lang="en-US" sz="2000" dirty="0"/>
            </a:br>
            <a:r>
              <a:rPr lang="en-US" sz="2000" dirty="0"/>
              <a:t> attacking a dozen countries at once up to 2,500 miles away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*There is no Iran opposition willing to step in and take control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*Iran is willing to sacrifice its own people to stay in</a:t>
            </a:r>
            <a:br>
              <a:rPr lang="en-US" sz="2000" dirty="0"/>
            </a:br>
            <a:r>
              <a:rPr lang="en-US" sz="2000" dirty="0"/>
              <a:t>control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*Iran is getting resupplied by Russia with anti aircraft missiles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51BECB-2F18-B01D-AC8B-355842063E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0518" y="4191000"/>
            <a:ext cx="3769081" cy="251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342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 LEAPS Candidate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Boeing is Beating on Deliveries.</a:t>
            </a:r>
            <a:r>
              <a:rPr lang="en-US" sz="1800" dirty="0"/>
              <a:t> Boeing begins 2026 with 46 deliveries in January and 103 net new orders</a:t>
            </a:r>
            <a:br>
              <a:rPr lang="en-US" sz="1800" dirty="0"/>
            </a:br>
            <a:r>
              <a:rPr lang="en-US" sz="1800" dirty="0"/>
              <a:t>long 3/$195-$200 call spread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07FE79-EBDA-AD85-8C3C-D83F2B4624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1020" y="4610920"/>
            <a:ext cx="2480276" cy="18925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74C975-E6F4-1A10-CA12-62F46CFE44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114" y="1499678"/>
            <a:ext cx="6043772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>
          <a:extLst>
            <a:ext uri="{FF2B5EF4-FFF2-40B4-BE49-F238E27FC236}">
              <a16:creationId xmlns:a16="http://schemas.microsoft.com/office/drawing/2014/main" id="{152E542D-4871-ADEB-D7C1-D7046A40D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>
            <a:extLst>
              <a:ext uri="{FF2B5EF4-FFF2-40B4-BE49-F238E27FC236}">
                <a16:creationId xmlns:a16="http://schemas.microsoft.com/office/drawing/2014/main" id="{2D683ABA-7B1E-8D6B-3A6A-2871974D52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General Motors (GM) – Worst Off Trade War Victim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Earnings better than expected plus interest rate beneficiary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stopped out of long 4/$52.50-$57.50 put spread at cost, long 3/$53-$56 put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3B3A01-6215-ED5D-4ABE-DE4A5875D5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1364" y="4466673"/>
            <a:ext cx="2036805" cy="2036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234545-3E9B-837C-0463-5FBD920440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0704" y="1662521"/>
            <a:ext cx="5830592" cy="484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86010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</a:t>
            </a:r>
            <a:b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/>
              <a:t>UPS Deliveries Slow Worldwide, it the wake of the shutdown of its Kentucky hub after a fatal crash</a:t>
            </a:r>
            <a:b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1CAA60-8B9D-1EAA-C89B-A03F96D982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718" y="4226011"/>
            <a:ext cx="2040947" cy="24219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1C1B20-F85E-9260-5030-A33577F33E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2268" y="1766415"/>
            <a:ext cx="5747464" cy="477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$630-$640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8/$310-$320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12/$220-$230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B8CFA0-4C21-01E7-28E0-223C286CC9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8638" y="4876800"/>
            <a:ext cx="1694346" cy="16943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76AFC4-070D-95BC-CD3F-3BEEDA359E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1624" y="1694346"/>
            <a:ext cx="5908752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Deere &amp; Co. (DE)-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8/$330-$340 put spread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8/$330-$340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B424F1-6501-9213-0876-9E138B82CE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361" y="4515303"/>
            <a:ext cx="2111803" cy="19313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873E77-047E-7F9B-CD8F-83034CB3A3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393" y="1295400"/>
            <a:ext cx="6313414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99161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50% copper tariff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3/$55-$58 call spread,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8/$34-$37 call spread 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4/$37-$40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5/$42-$45 call spread,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$48-$51 put spread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C757F-B609-8E7E-3D4C-03C67B5F6C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581" y="4802169"/>
            <a:ext cx="4583376" cy="2291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3794CB-B423-CD7C-8A10-1F96843826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340" y="1868027"/>
            <a:ext cx="5844741" cy="480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75583" y="30480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Beats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Dives on Earnings Bust, although streaming broke even versus an expected loss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5CE464-0F3D-3549-7FB4-0CCC7E7C9A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7079" y="4536093"/>
            <a:ext cx="2467428" cy="1850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3D7EA0-FDC5-E473-501C-9F00CA0261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137" y="1513491"/>
            <a:ext cx="5887726" cy="487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A person lying on a gear&#10;&#10;AI-generated content may be incorrect.">
            <a:extLst>
              <a:ext uri="{FF2B5EF4-FFF2-40B4-BE49-F238E27FC236}">
                <a16:creationId xmlns:a16="http://schemas.microsoft.com/office/drawing/2014/main" id="{041772ED-6387-5C75-2311-5AA6B4FF0F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1832" y="4885136"/>
            <a:ext cx="2682920" cy="1674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D66886-9205-28FE-0BD9-A35751E73F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900" y="1295400"/>
            <a:ext cx="6360012" cy="526407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531341" y="228600"/>
            <a:ext cx="11158151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The Largest Railroad in History</a:t>
            </a:r>
            <a:r>
              <a:rPr lang="en-US" sz="1800" dirty="0"/>
              <a:t>, may be the result of the Union Pacific (UNP)/Norfolk Southern merger worth $200 billion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AA5562-EA39-E195-7056-4CE9ADF5D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9314" y="4180053"/>
            <a:ext cx="2182586" cy="24493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30C196-9294-AC4D-0E0C-7BEDD95338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031" y="1944853"/>
            <a:ext cx="5595938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617838" y="228600"/>
            <a:ext cx="1078744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Walmart (WMT) – Trade War Victim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Walmart Hits $1 Trillion Market Cap</a:t>
            </a:r>
            <a:r>
              <a:rPr lang="en-US" sz="1800" dirty="0"/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spread, 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F39427-949B-5F0B-8331-2615B9433D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7715" y="4982210"/>
            <a:ext cx="2767619" cy="1558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690484-BE74-6598-F1BA-76461F3970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179" y="1803400"/>
            <a:ext cx="5721642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E1D35-1DD8-7CE0-226F-8DBC5CEDF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CB4AC-AEC5-A0C3-B47E-A620FA8CB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CASE AGAINST STOCKS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7E4A6-1FE6-64F4-3583-CE7CC97D9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16595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/>
            </a:br>
            <a:r>
              <a:rPr lang="en-US" sz="2000" dirty="0"/>
              <a:t>*US stocks topped in January with price earnings multiples at a very expensive 23X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*They have since dropped to a more reasonable 19X, but the 2009 bottom was at 9X, half current level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*The current energy crisis is much worse than the 2009 subprime loan crisis, so lower lows beckon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*Current earnings forecasts are based on a world that</a:t>
            </a:r>
            <a:br>
              <a:rPr lang="en-US" sz="2000" dirty="0"/>
            </a:br>
            <a:r>
              <a:rPr lang="en-US" sz="2000" dirty="0"/>
              <a:t> no longer exists, one with energy at half the current levels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*We’ve just had a great 17-year run in stocks, which is now</a:t>
            </a:r>
          </a:p>
          <a:p>
            <a:pPr marL="203200" indent="0">
              <a:buNone/>
            </a:pPr>
            <a:r>
              <a:rPr lang="en-US" sz="2000" dirty="0"/>
              <a:t> over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*However, there’s a new game in town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DC2EB7-B2EE-6B6C-8B60-548545C5A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789" y="3886200"/>
            <a:ext cx="4263711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66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>
          <a:extLst>
            <a:ext uri="{FF2B5EF4-FFF2-40B4-BE49-F238E27FC236}">
              <a16:creationId xmlns:a16="http://schemas.microsoft.com/office/drawing/2014/main" id="{1DBF828D-9112-4F59-17CA-FB87F5F17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>
            <a:extLst>
              <a:ext uri="{FF2B5EF4-FFF2-40B4-BE49-F238E27FC236}">
                <a16:creationId xmlns:a16="http://schemas.microsoft.com/office/drawing/2014/main" id="{8A77187E-804F-3A09-11FE-A14C3A8856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7838" y="228600"/>
            <a:ext cx="1078744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Costco (COST) 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Victim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suing Trump administration over tariffs, one third of sales from imports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4/$840-$850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004A4E-43FE-FBB2-565F-6ACEE34A84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6200" y="5166756"/>
            <a:ext cx="2271485" cy="9292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776D62-1B85-FD19-0AE5-E051B9B234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773" y="1295400"/>
            <a:ext cx="5942782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47562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616945" y="318911"/>
            <a:ext cx="1073042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Ticket Price Take Off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lost $200 million on government shutdown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438650-EF0B-7B37-9779-3BBBD3262C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500" y="4892153"/>
            <a:ext cx="2307772" cy="12923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FEC091-05DE-2E41-D829-A876679829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935" y="1484489"/>
            <a:ext cx="596013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A person standing next to a train&#10;&#10;AI-generated content may be incorrect.">
            <a:extLst>
              <a:ext uri="{FF2B5EF4-FFF2-40B4-BE49-F238E27FC236}">
                <a16:creationId xmlns:a16="http://schemas.microsoft.com/office/drawing/2014/main" id="{14E70063-1C74-0082-9882-7A9E10B304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4496952"/>
            <a:ext cx="1967242" cy="1945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E0F226-76BA-BA71-F2F8-194711ABA3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567" y="1295400"/>
            <a:ext cx="6238866" cy="517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2595324" y="517538"/>
            <a:ext cx="7001351" cy="645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 – Defensive Play and Cheap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983D6-D1CC-EDD1-5607-E618E7FA20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8754" y="4654350"/>
            <a:ext cx="2751546" cy="18294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B56CCE-9638-84F5-69E7-0F4FC901B6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724" y="1163216"/>
            <a:ext cx="6450245" cy="53205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43697" y="304800"/>
            <a:ext cx="10985157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7/$260-$270 bull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B104FA-93C3-2334-DF14-DC83595C04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7880" y="5103620"/>
            <a:ext cx="2431144" cy="13675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BF89E1-449B-5704-2EA6-E20086552B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7995" y="1294039"/>
            <a:ext cx="6314571" cy="52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13679" y="170793"/>
            <a:ext cx="1079438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Visa (V) –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Stablecoin Competition</a:t>
            </a:r>
            <a:b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2/$240-$250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770B3F-1E05-B8A1-A63A-D500D3D987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0222" y="5245100"/>
            <a:ext cx="2102992" cy="129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DD8795-95E8-6DC2-AC13-BB3C05E527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002" y="1651000"/>
            <a:ext cx="5950982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erson handing over a car key&#10;&#10;AI-generated content may be incorrect.">
            <a:extLst>
              <a:ext uri="{FF2B5EF4-FFF2-40B4-BE49-F238E27FC236}">
                <a16:creationId xmlns:a16="http://schemas.microsoft.com/office/drawing/2014/main" id="{7DEF9583-EF21-BFAA-881E-F68DD25FA1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3039" y="5291617"/>
            <a:ext cx="2115521" cy="11071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AC0F53-5244-BA08-645E-323F687BA2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015" y="1295400"/>
            <a:ext cx="6190082" cy="51033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C077F6A6-7949-C8C5-BD9B-AB6506638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B912FA2-F26D-5905-68EF-39C262C794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Raytheon (RTX)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$195-$200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erson handing over a car key&#10;&#10;AI-generated content may be incorrect.">
            <a:extLst>
              <a:ext uri="{FF2B5EF4-FFF2-40B4-BE49-F238E27FC236}">
                <a16:creationId xmlns:a16="http://schemas.microsoft.com/office/drawing/2014/main" id="{E87ADC53-4891-A170-71EE-A4D5713D72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3700" y="5287741"/>
            <a:ext cx="2099618" cy="109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C78D6C-02CA-D4EC-826D-30D3D34872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546" y="1295400"/>
            <a:ext cx="6176908" cy="510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50221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FE13C-5C3A-89E1-0ADF-CDD63DC5F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081DD5-6A0D-6EC8-1AA6-07CEA9810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7FBD9C-63F0-967E-F468-892CEAE09A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1814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07A8A-F442-C969-CAEA-7B2452CBD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BBCD9-43B6-9A3A-07F2-2AB3CA5FB8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B083F9-CB93-B3CC-D032-67A59F54EC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76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All-Time Highs-17 Consecutive Positive Months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+1.97%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+3.08%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+1.37%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-5.76%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+0.00%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+3.11%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+2.51%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+2.33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+15.48%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+2.66%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*2026 Year To Date </a:t>
            </a: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1.76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+812.28%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79.79% for all of 2023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75.29% for all of 2024 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62.02% for all of 2025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>
          <a:extLst>
            <a:ext uri="{FF2B5EF4-FFF2-40B4-BE49-F238E27FC236}">
              <a16:creationId xmlns:a16="http://schemas.microsoft.com/office/drawing/2014/main" id="{7208ABD5-EFD0-8D2B-32B0-44B073A49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>
            <a:extLst>
              <a:ext uri="{FF2B5EF4-FFF2-40B4-BE49-F238E27FC236}">
                <a16:creationId xmlns:a16="http://schemas.microsoft.com/office/drawing/2014/main" id="{273CE5F7-1CF1-0C29-E2B3-EF0E7A0253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74320" y="898872"/>
            <a:ext cx="11308080" cy="50602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*Iran War Kills Off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Low-Interest Rate prospects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dirty="0"/>
              <a:t>Traders in the futures market shifted the probability the Federal Reserve </a:t>
            </a:r>
            <a:r>
              <a:rPr lang="en-US" sz="1800" b="1" dirty="0"/>
              <a:t>will raise interest rates by the end of 2026 to 52%</a:t>
            </a: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*It will boost the Treasury’s borrowing needs from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$11 trillion to $13 trillion in 2026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*This is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four times the previous all-time high at $3 trillion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*Ten-year US Treasury bonds are poised to mark their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biggest monthly tumble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since Trump returned to the White House, casting a shadow over the economic outlook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*10-year yields up on the month to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4.58%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reflecting inflation risks from higher </a:t>
            </a:r>
          </a:p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energy costs and diminished likelihood of Federal Reserve interest-rate cuts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*Economists are warning of a potential tipping point where the effect shifts </a:t>
            </a:r>
          </a:p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from being inflationary to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sending the economy into a downturn</a:t>
            </a: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*Avoid (TLT)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i="1" dirty="0">
                <a:solidFill>
                  <a:srgbClr val="FF0000"/>
                </a:solidFill>
                <a:latin typeface="+mj-lt"/>
              </a:rPr>
            </a:br>
            <a:br>
              <a:rPr lang="en-US" sz="1800" i="1" dirty="0">
                <a:solidFill>
                  <a:srgbClr val="FF0000"/>
                </a:solidFill>
                <a:latin typeface="+mj-lt"/>
              </a:rPr>
            </a:br>
            <a:br>
              <a:rPr lang="en-US" sz="1800" i="1" dirty="0">
                <a:solidFill>
                  <a:srgbClr val="FF0000"/>
                </a:solidFill>
                <a:latin typeface="+mj-lt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F3133B-21A2-AD7A-3F41-03B8D496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Dead on Arrival</a:t>
            </a:r>
            <a:br>
              <a:rPr lang="en-US" sz="2800" dirty="0"/>
            </a:b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187245-0057-8E0C-D3E0-8BE2E74756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6488" y="4002060"/>
            <a:ext cx="3391192" cy="248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2042"/>
      </p:ext>
    </p:extLst>
  </p:cSld>
  <p:clrMapOvr>
    <a:masterClrMapping/>
  </p:clrMapOvr>
  <p:transition spd="slow">
    <p:wip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08" y="718952"/>
            <a:ext cx="12192000" cy="186978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6/$88-$91 put spread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6/$80-$83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took profits on long 4/$84-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$87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 call spread 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1/$82-$85 call spread,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10/$103-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$106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put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6/$$94-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97 put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5/$82-$85 calls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97D82F-15C6-1307-86A4-9F9821F1D9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373" y="1873469"/>
            <a:ext cx="5755254" cy="479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4.43%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6C464D-D268-E0FE-550E-838EAB09FD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8365" y="1083089"/>
            <a:ext cx="6502176" cy="535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6.57%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C8921-4B55-94CA-1E2D-127FA78C9C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527" y="1015106"/>
            <a:ext cx="6648946" cy="546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3.10%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EB949B-174C-271D-7A74-DF11239216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797" y="896895"/>
            <a:ext cx="6834406" cy="563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5.41%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6765EA-561A-0283-B56A-7CFFBF3CBB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2865" y="894943"/>
            <a:ext cx="6879331" cy="56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71550-3245-858A-E120-DA497072FE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120" y="1099751"/>
            <a:ext cx="6397759" cy="526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Anally Capital Management (NLY) – Leveraged REIT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 13.19%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8AD7A7-E936-F8EF-C417-6A8B533F3E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719" y="1600200"/>
            <a:ext cx="5948117" cy="493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9513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E970A-3155-5F8F-A168-E4546E566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CD893-EC6F-BBB1-7103-30A69BCC17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C9DA4F-2886-DE62-D40D-73FD5D7E3C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9" y="-1"/>
            <a:ext cx="9139881" cy="68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6701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CA195-CDC1-8707-67AE-BFEAE9D7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FF89A-3630-9FEB-A830-C1CF1CA350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6C93C0-4E97-2314-02F8-43F9AD1450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5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14640</TotalTime>
  <Words>6261</Words>
  <Application>Microsoft Macintosh PowerPoint</Application>
  <PresentationFormat>Widescreen</PresentationFormat>
  <Paragraphs>161</Paragraphs>
  <Slides>144</Slides>
  <Notes>99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144</vt:i4>
      </vt:variant>
    </vt:vector>
  </HeadingPairs>
  <TitlesOfParts>
    <vt:vector size="149" baseType="lpstr">
      <vt:lpstr>Arial</vt:lpstr>
      <vt:lpstr>Calibri</vt:lpstr>
      <vt:lpstr>Glacial Indifference</vt:lpstr>
      <vt:lpstr>Times New Roman</vt:lpstr>
      <vt:lpstr>Office Theme</vt:lpstr>
      <vt:lpstr> The Mad Hedge Fund Trader “The Worst-Case Scenario” </vt:lpstr>
      <vt:lpstr>2 Week Cease Fire – An Iran win *Conclusion: Buy oil (USO), oil companies (XOM), (CVX), and service companies (SLB) on dip  </vt:lpstr>
      <vt:lpstr>PowerPoint Presentation</vt:lpstr>
      <vt:lpstr>PowerPoint Presentation</vt:lpstr>
      <vt:lpstr>Conclusion from 10 Days in a War Zone</vt:lpstr>
      <vt:lpstr>THE NEW ENERGY REALITY</vt:lpstr>
      <vt:lpstr>WHAT TRUMP GOT WRONG ABOUT IRAN</vt:lpstr>
      <vt:lpstr>THE CASE AGAINST STOCKS</vt:lpstr>
      <vt:lpstr>  Trade Alert Performance New All-Time Highs-17 Consecutive Positive Months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Method to My Madness </vt:lpstr>
      <vt:lpstr>The Global Economy – The Global Recession is Here</vt:lpstr>
      <vt:lpstr>PowerPoint Presentation</vt:lpstr>
      <vt:lpstr>The Mad Hedge Profit Predictor Market Timing Index – Hits Seven month Low at 6,  An artificial intelligence driven algorithm that analyzes 30 different economic, technical, and momentum driven indicators </vt:lpstr>
      <vt:lpstr> Weekly Jobless Claims –  -1,000 to 213,000  </vt:lpstr>
      <vt:lpstr>PowerPoint Presentation</vt:lpstr>
      <vt:lpstr>PowerPoint Presentation</vt:lpstr>
      <vt:lpstr> Stocks – The Bear is Coming</vt:lpstr>
      <vt:lpstr>What Are HALO Stocks?</vt:lpstr>
      <vt:lpstr>The Ultimate Hedge – Defensive stocks only go down at a slower  rate 90 - day US Treasury Bills (Warren Buffet owns $340 billion) Extend to One Year! </vt:lpstr>
      <vt:lpstr>            S&amp;P 500 – Battle of the 200 Day MA              </vt:lpstr>
      <vt:lpstr>Momentum (MTUM)</vt:lpstr>
      <vt:lpstr> ProShares  -2X Short S&amp;P 500 (SDS) - a great 2X hedge for falling long stocks  </vt:lpstr>
      <vt:lpstr>($VIX) – New Highs Volatility Index Hits Four-Year High at $65, the most since the 2020 pandemic. That implies a 2% move in the S&amp;P 500 (SPX) every day for the next 30 days </vt:lpstr>
      <vt:lpstr>(SVXY) –Short Volatility ETF bought at $36.31 - $32.74 = $3.57  </vt:lpstr>
      <vt:lpstr> Dow Average ($INDU)-</vt:lpstr>
      <vt:lpstr>Russell 2000 (IWM)-  took profits on Long 10/$137-$142 vertical bull call spread took profits on Long 10/$153-$156 vertical bear put spread </vt:lpstr>
      <vt:lpstr>NASDAQ (QQQ) – Down 15% took profits on long 6/$540-$550-$345 put spread, took profits on Long 5/$335-$345 put spread took profits on long (QQQ) /$540-$550 put spread, took profits on long (QQQ) 4/$330-$335 put spread  took profits on long (QQQ) 3/$340-$345 put spread, covered long (QQQ) $325-$330 put spread </vt:lpstr>
      <vt:lpstr>China (FXI) + 36%</vt:lpstr>
      <vt:lpstr>Japan ($NIKK) – down 10% Japanese Conservative Election Win Sends Nikkei Soaring, topping 57,000</vt:lpstr>
      <vt:lpstr>Europe Hedged Equity (HEDJ)- +19% </vt:lpstr>
      <vt:lpstr>German Dax (DAX)- +30% </vt:lpstr>
      <vt:lpstr> Emerging Markets (EEM) - +8% Weak Dollar, Long Recovery Play </vt:lpstr>
      <vt:lpstr>PowerPoint Presentation</vt:lpstr>
      <vt:lpstr> NVIDIA (NVDA) – Blackwell Chips @ $70,000 each Nvidia Earnings Roar, Stock Whimpers stopped out of long 6/$140-$145 puts spread, took profits on long 5/$70-$75 call spread took profits on long 3/$88-$90 call spread, took profits on long 4/$140-$145 puts spread   took profits on Long 2/$90-$95 call spread, took profits on Long 12/$117-$120 call spread   </vt:lpstr>
      <vt:lpstr>    Microsoft (MSFT)- Become the Second $4 trillion Company Microsoft Delivers Blowout Earnings  took profits on long 5/$430-$440 put spread Took profits on long 2/$330-$340 call spread, took profits on long 12/$320-$330 call spread took profits on long  9/$235-$245 call spread, took profits on long 7/$220-$210 call spread,     </vt:lpstr>
      <vt:lpstr>Meta (META) Meta Makes Major Investment in AMD  took profits on Long 8/$420-$430 call spread took profits on Long 5/$360-$370 vertical bull call spread, took profits on Long 9/$290-$300 vertical bear put spread, stopped out of Long 9/$190-$200 vertical bear put spread  </vt:lpstr>
      <vt:lpstr>   Apple (AAPL) Delay on Foldable Phone  took profits on long 6/$220-$230 put spread, profits on Long 5/$225-$235 vertical bear put spread,  took profits on Long 8/$160-$170 call spread took profits on Long 6/$200-$210 bear put spread,   </vt:lpstr>
      <vt:lpstr>PowerPoint Presentation</vt:lpstr>
      <vt:lpstr>Alphabet (GOOGL) –  Alphabet to Issue 100-Year Bond to finance AI build out  took profits on long 12/$110-$120 call spread  took profits on long 12/$1,200-$1,230 bull call spread, took profits on long 9/$1,030-$1,080 vertical bull call spread</vt:lpstr>
      <vt:lpstr> Amazon (AMZN) – Antirust Target Amazon Plunges 12%, after missing its fourth-quarter earnings estimates took profits on long 3/$155-$160 bull call spread , took profits on long 2/$130-$135 bull call spread </vt:lpstr>
      <vt:lpstr>PowerPoint Presentation</vt:lpstr>
      <vt:lpstr>Netflix (NFLX) –  Justic Department Launches Antitrust Investigation of Netflix (NFLX) Took profits on 11/$100-$102 call spread  took profits on long $1040-$1060 call spread, took profits on long 4/800-$810 call spread </vt:lpstr>
      <vt:lpstr>Palo Alto Networks (PANW)- Hacking never goes out of fashion Is AI Putting SaaS Out of Business? took profits on long 2/$260-$270 call spread, took profits on long 10/$130-$140 call spread</vt:lpstr>
      <vt:lpstr>  Advanced Micro Devices (AMD)- Recession fears programable logic devices took profits on long 2/$75-$80 call spread  </vt:lpstr>
      <vt:lpstr>Salesforce (CRM)- Is AI Putting SaaS Out of Business? took profits on long 12/$185-$195 call spread, took profits on long 9/$125-$130 vertical bull call spread took profits on long 8/$125-$130 vertical bull call spread </vt:lpstr>
      <vt:lpstr>Adobe (ADBE)- Is AI Putting SaaS Out of Business? The Quality Non-China tech play </vt:lpstr>
      <vt:lpstr>Snowflake (SNOW)- Blockbuster AI Earnings stopped out of long 4/$150-$255 call spread, took profits on long 12/$135-$140 call spread</vt:lpstr>
      <vt:lpstr>ProShares Ultra Technology ETF (ROM) – 2X Long Technology ETF took profits on long 10/$62-65 call spread</vt:lpstr>
      <vt:lpstr>MicroStrategy (MSTR) – Long Bitcoin Play Money is Moving out of Bitcoin Ethereum took profits on Long 6/$260-$270 call spread Took profits on long 6/$500-$510 put spread, took profits on long 6/$470-$480 put spread  took profits on long 6/$330-$340 call spread, stopped out of long 6/$335-$345 put spread  </vt:lpstr>
      <vt:lpstr>Oracle –(ORCL) – Spectacular Earnings Forecast but $100 billion in debt </vt:lpstr>
      <vt:lpstr>Zoom (ZM) – Coming Back from the Dead took profits on 11/$72-50-$77.50 call spread</vt:lpstr>
      <vt:lpstr>PowerPoint Presentation</vt:lpstr>
      <vt:lpstr>PowerPoint Presentation</vt:lpstr>
      <vt:lpstr>The Second Half of the Barbell</vt:lpstr>
      <vt:lpstr> Goldman Sachs (GS) – 200 – Day Holds Goldman Sachs (GS) Blows Out Earnings, on record stock trading profits  long 3/$790-$800 call spread took profits on long 11/$700-$710 call spread , took profits on long 10/$700-$710 call spread took profits on long 9/$690-$700 call spread, stopped out of 3/$380-$390 call spread,  profits on long 12/$330-$350 call spread, took profits on long 11/$330-$350 call spread   </vt:lpstr>
      <vt:lpstr>Morgan Stanley (MS) - Upside Breakout! Morgan Stanley Lays of 2,500, or 3% of their global staff  took profits on long $12/150-$155 call spread took profits on long $12/210-$220 call spread,, took profits on long $12/210-$220 call spread, Took profits on long $195-$205 call spread, took profits on long 4/$65-$70 call spread </vt:lpstr>
      <vt:lpstr>   JP Morgan Chase (JPM) –  Trump Sues JP Morgan (JPM) for $5 Billion took profits on long 9/$270-$280 call spread stopped out of 3/$235-$245 calls spread, profits on long 12/$210-$220 call spread,  took profits on long 11/$195-$205 call spread, took profits on 4/$215-225 put spread     </vt:lpstr>
      <vt:lpstr>Bank of America (BAC) – Upside Breakout? took profits on long long 12/$41-$44 call spread, took profits on long 4/$20-$23 call spread </vt:lpstr>
      <vt:lpstr>Citigroup (C) – Upside Breakout took profits on long long 12/$60-$65 call spread , took profits on long 4/$30-$35 call spread </vt:lpstr>
      <vt:lpstr>Charles Schwab (SCHW) – Upside Breakout took profits on long 4/$30-$35 call spread  </vt:lpstr>
      <vt:lpstr>Interactive Brokers (IBKR) – Upside Breakout? stopped out of long 3/$160-$170 call spread,  out of long 8/$110-$115 call spread ,  took profits on long 4/$60-$65 call spread </vt:lpstr>
      <vt:lpstr> Berkshire Hathaway (BRKB)- Ultimate defensive stock Berkshire Hathaway Builds Record Cash, at $334 billion – Is the new T Bill proxy stopped out of long 12/$405-$415 call spread, took profits on long 12/$320-$330 call spread  took profits on long 4/$260-$270 call spread, took profits on long 1/$290-$300 call spread   </vt:lpstr>
      <vt:lpstr>Blackrock (BLK) – Private Equity Crisis Blackrock Reports Record $12.5 trillion in Assets Under Management stopped out of 12/$1,000-$1,010 call spread, took profits on long 12/$850-$860 call spread  took profits on long 3/$770-$790 call spread, took profits on long 3/$310-$340 call spread </vt:lpstr>
      <vt:lpstr> SPDR Metals &amp; Mining ETF (XME) –  long 2/$28-$30 call spread</vt:lpstr>
      <vt:lpstr>Boeing (BA) – LEAPS Candidate Boeing is Beating on Deliveries. Boeing begins 2026 with 46 deliveries in January and 103 net new orders long 3/$195-$200 call spread     </vt:lpstr>
      <vt:lpstr>General Motors (GM) – Worst Off Trade War Victim Earnings better than expected plus interest rate beneficiary stopped out of long 4/$52.50-$57.50 put spread at cost, long 3/$53-$56 put spread  </vt:lpstr>
      <vt:lpstr>Package Delivery- United Parcel Service (UPS) –  UPS Deliveries Slow Worldwide, it the wake of the shutdown of its Kentucky hub after a fatal crash took profits on long 11/$130-$140 call spread</vt:lpstr>
      <vt:lpstr> Caterpillar (CAT)- Ag + Infrastructure + Housing long $630-$640 call spread stopped out of long 8/$310-$320 call spread, took profits on long 12/$220-$230 calls spread took profits on long 12/$145-$150 call spread, took profits on long 11/$125-$135 call spread  </vt:lpstr>
      <vt:lpstr> Deere &amp; Co. (DE)- Ag + Infrastructure + Housing  took profits on long 8/$330-$340 put spread stopped out of long 8/$330-$340 calls spread   </vt:lpstr>
      <vt:lpstr>    Freeport McMoRan - (FCX)- Coming Copper Crisis 50% copper tariff stopped out of 3/$55-$58 call spread, took profits on long 8/$34-$37 call spread  took profits on long 4/$37-$40 call spread, took profits on long 5/$42-$45 call spread, stopped out of long $48-$51 put spread, profits on long 6/$32-$35 call spread     </vt:lpstr>
      <vt:lpstr> Walt Disney (DIS) - Disney Beats Disney Dives on Earnings Bust, although streaming broke even versus an expected loss   </vt:lpstr>
      <vt:lpstr>Industrials Sector SPDR (XLI)- (GE), (MMM), (UNP), (UTX), (BA), (HON)</vt:lpstr>
      <vt:lpstr>  Union Pacific RR (UNP)- Big Stuff to Ship The Largest Railroad in History, may be the result of the Union Pacific (UNP)/Norfolk Southern merger worth $200 billion took profits on long 5/$200-$210 call spread took profits on 11/$150-$160 call spread </vt:lpstr>
      <vt:lpstr>  Walmart (WMT) – Trade War Victim Walmart Hits $1 Trillion Market Cap  took profit on Long 11/$125-$130 bear put spread, took profit on Long 10/$119-$121 bear put spread took profits on Long 8/$114-$117 bear put spread  </vt:lpstr>
      <vt:lpstr>  Costco (COST) – Trade War Victim suing Trump administration over tariffs, one third of sales from imports took profits on long 4/$840-$850 call spread    </vt:lpstr>
      <vt:lpstr> Delta Airlines (DAL) – Ticket Price Take Off lost $200 million on government shutdown  </vt:lpstr>
      <vt:lpstr>Transports Sector SPDR (XTN)- Worst Hit Sector (ALGT),  (ALK), (JBLU), (LUV), (CHRW), (DAL) </vt:lpstr>
      <vt:lpstr>Health Care Sector (XLV) – Defensive Play and Cheap (JNJ), (PFE), (MRK), (GILD), (ACT), (AMGN)  </vt:lpstr>
      <vt:lpstr>Amgen (AMGN) long 7/$260-$270 bull call spread,  took profits on long 11/$185-$200 bull call spread</vt:lpstr>
      <vt:lpstr>Visa (V) – Stablecoin Competition took profits on long 2/$240-$250 bull call spread  took profits on long 10/$160-$170 bull call spread, took profits on long 6/$150-$160 bull call spread</vt:lpstr>
      <vt:lpstr>Consumer Discretionary SPDR (XLY) (DIS), (AMZN), (HD), (CMCSA), (MCD), (SBUX) </vt:lpstr>
      <vt:lpstr>Raytheon (RTX) long $195-$200 call spread </vt:lpstr>
      <vt:lpstr>PowerPoint Presentation</vt:lpstr>
      <vt:lpstr>PowerPoint Presentation</vt:lpstr>
      <vt:lpstr>Bonds – Dead on Arrival </vt:lpstr>
      <vt:lpstr>                 Treasury ETF (TLT) –  took profits on long 6/$88-$91 put spread stopped out of long 6/$80-$83 call spread, took profits on long 4/$84-$87 call spread  stopped out of long 1/$82-$85 call spread, took profits on long 10/$103-$106 put spread took profits on long 6/$$94-$97 put spread, took profits on long 5/$82-$85 calls spread                          </vt:lpstr>
      <vt:lpstr> Ten Year Treasury Yield ($TNX) – 4.43%  </vt:lpstr>
      <vt:lpstr> Junk Bonds (JNK) 6.57% Yield  </vt:lpstr>
      <vt:lpstr>Municipal Bonds (MUB) 3.10% Yield-  </vt:lpstr>
      <vt:lpstr>Emerging Market Debt (ELD) 5.41% Yield-  </vt:lpstr>
      <vt:lpstr>2X Short Treasuries (TBT)-Out of Favor</vt:lpstr>
      <vt:lpstr>Anally Capital Management (NLY) – Leveraged REIT Play Yield 13.19% took profits on long 12/$15-$16 call spread</vt:lpstr>
      <vt:lpstr>PowerPoint Presentation</vt:lpstr>
      <vt:lpstr>PowerPoint Presentation</vt:lpstr>
      <vt:lpstr>Foreign Currencies – In the Dumps 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PowerPoint Presentation</vt:lpstr>
      <vt:lpstr>Energy &amp; Commodities – Higher for Longer!</vt:lpstr>
      <vt:lpstr>PowerPoint Presentation</vt:lpstr>
      <vt:lpstr>PowerPoint Presentation</vt:lpstr>
      <vt:lpstr>Oil-($WTIC) Sharpest Move in History, up 115%</vt:lpstr>
      <vt:lpstr>Chevron-(CVX) </vt:lpstr>
      <vt:lpstr>Schlumberger-(SLB) </vt:lpstr>
      <vt:lpstr>Energy Select Sector SPDR (XLE)-No Performance! (XOM), (CVX), (SLB), (KMI), (EOG), (COP) </vt:lpstr>
      <vt:lpstr>ExxonMobil (XOM)- Exxon Moves Big into Lithium, with the construction of a major mining operation in Arkansas  took profits on Long 4/$100-$105 call spread, took profits on long 12/$120-$125 put spread </vt:lpstr>
      <vt:lpstr>Occidental Petroleum (OXY)- Buffet’s a Buyer took profits on long 4/$59-$62 call spread  took profits on long 2/$55-$60 call spread, took profits on long 12/$77.50-$82.50 put spread </vt:lpstr>
      <vt:lpstr>Natural Gas (UNG) – Free Fall on Warm Winter took profits on Long January 2025 $7-8 Call Spread LEAPS</vt:lpstr>
      <vt:lpstr>  Cameco (CCJ) – Global Uranium Renaissance Microsoft to Reopen Three Mile Island to power AI data centers took profits on long 12/$41-$44 call spread, took profits on long 12/$35-$38 call spread,  took profits on long 5/$20-$23 bull call spread</vt:lpstr>
      <vt:lpstr>  Vistra Corp. (VST) – Global Uranium Renaissance took profits on long 2/$100-$110 call spread</vt:lpstr>
      <vt:lpstr>PowerPoint Presentation</vt:lpstr>
      <vt:lpstr>PowerPoint Presentation</vt:lpstr>
      <vt:lpstr>Precious Metals – Demolished</vt:lpstr>
      <vt:lpstr>PowerPoint Presentation</vt:lpstr>
      <vt:lpstr> Market Vectors Gold Miners ETF- (GDX) –  took profit on long 6/$207.50-$212.50 call spread, took profit on long 7/$200-$205 call spread  </vt:lpstr>
      <vt:lpstr>  Barrick Mining (B) took profit on long 1/$15.50-$16.50 call spread  </vt:lpstr>
      <vt:lpstr> Newmont Mining- (NEM)- Sometimes you Just Get Lucky took profits on long 10/$47-$50 call spread, took profits on long $55-60 call spread</vt:lpstr>
      <vt:lpstr>PowerPoint Presentation</vt:lpstr>
      <vt:lpstr>  Silver Miners - (SIL)-  </vt:lpstr>
      <vt:lpstr>  Wheaton Precious Metals - (WPM)- LEAPS Approaching Max Profit took profits on long 4/$39-$42 call spread  long 6/$75-$80 call spread-expires in 7 trading days , took profits on long 1/$36-$39 call spread </vt:lpstr>
      <vt:lpstr> Platinum- (PPLT)- 556,000-ounce shortage this year took profits on long 1/$36-$39 call spread </vt:lpstr>
      <vt:lpstr>S&amp;P Case Shiller Slows S&amp;P Case Shiller Rises to +1.4% YOY in October, with its National Home Price Index Chicago gained +5.8%, Cleveland +4.1%, and New York +5.0%. Tampa -4.5% Phoenix -1.5% and Dallas down -1.5% </vt:lpstr>
      <vt:lpstr>PowerPoint Presentation</vt:lpstr>
      <vt:lpstr>PowerPoint Presentation</vt:lpstr>
      <vt:lpstr>Real Estate – Killed by High Interest Rates</vt:lpstr>
      <vt:lpstr>S&amp;P Case Shiller Slows S&amp;P Case Shiller Rises to -0.2% YOY in November, with its National Home Price Index Miami gained +3.2%, Tampa +2.0%, and Atlanta +1.5%. Seattle -1.4% San Francisco -1.3% </vt:lpstr>
      <vt:lpstr>Crown Castle International (CCI) – 4.68% yielding 5G cell phone tower REIT Eliot Management Pushes up stock with activist bid took profits on Long 8/$90-$95 call spread,</vt:lpstr>
      <vt:lpstr>US Home Construction Index (ITB) (DHI), (LEN), (PHM), (TOL), (NVR)   </vt:lpstr>
      <vt:lpstr> DH Horton (DHI) Earnings Hit on free upgrades eating into margins took profits on long 11/$165-$175  </vt:lpstr>
      <vt:lpstr>PowerPoint Presentation</vt:lpstr>
      <vt:lpstr>PowerPoint Presentation</vt:lpstr>
      <vt:lpstr>Trade Sheet- The Recession Trade So What Do We Do About All This?</vt:lpstr>
      <vt:lpstr>       Next Strategy Webinar   12:00 PM EST Wednesday, April 22, 2026  from Lake Tahoe      Email me questions at madhedgefundtrader@yahoo.com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Microsoft Office User</cp:lastModifiedBy>
  <cp:revision>1462</cp:revision>
  <cp:lastPrinted>2022-01-05T03:44:27Z</cp:lastPrinted>
  <dcterms:created xsi:type="dcterms:W3CDTF">2015-02-05T17:12:57Z</dcterms:created>
  <dcterms:modified xsi:type="dcterms:W3CDTF">2026-04-08T21:26:18Z</dcterms:modified>
</cp:coreProperties>
</file>