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notesSlides/notesSlide95.xml" ContentType="application/vnd.openxmlformats-officedocument.presentationml.notesSlide+xml"/>
  <Override PartName="/ppt/notesSlides/notesSlide96.xml" ContentType="application/vnd.openxmlformats-officedocument.presentationml.notesSlide+xml"/>
  <Override PartName="/ppt/notesSlides/notesSlide9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howSpecialPlsOnTitleSld="0" strictFirstAndLastChars="0" saveSubsetFonts="1" autoCompressPictures="0">
  <p:sldMasterIdLst>
    <p:sldMasterId id="2147483659" r:id="rId1"/>
  </p:sldMasterIdLst>
  <p:notesMasterIdLst>
    <p:notesMasterId r:id="rId131"/>
  </p:notesMasterIdLst>
  <p:sldIdLst>
    <p:sldId id="256" r:id="rId2"/>
    <p:sldId id="1810" r:id="rId3"/>
    <p:sldId id="1821" r:id="rId4"/>
    <p:sldId id="1827" r:id="rId5"/>
    <p:sldId id="1785" r:id="rId6"/>
    <p:sldId id="1784" r:id="rId7"/>
    <p:sldId id="605" r:id="rId8"/>
    <p:sldId id="1651" r:id="rId9"/>
    <p:sldId id="1118" r:id="rId10"/>
    <p:sldId id="1765" r:id="rId11"/>
    <p:sldId id="1076" r:id="rId12"/>
    <p:sldId id="898" r:id="rId13"/>
    <p:sldId id="1695" r:id="rId14"/>
    <p:sldId id="1812" r:id="rId15"/>
    <p:sldId id="1689" r:id="rId16"/>
    <p:sldId id="1824" r:id="rId17"/>
    <p:sldId id="1734" r:id="rId18"/>
    <p:sldId id="1397" r:id="rId19"/>
    <p:sldId id="1763" r:id="rId20"/>
    <p:sldId id="1033" r:id="rId21"/>
    <p:sldId id="1073" r:id="rId22"/>
    <p:sldId id="1744" r:id="rId23"/>
    <p:sldId id="1026" r:id="rId24"/>
    <p:sldId id="570" r:id="rId25"/>
    <p:sldId id="280" r:id="rId26"/>
    <p:sldId id="1511" r:id="rId27"/>
    <p:sldId id="1512" r:id="rId28"/>
    <p:sldId id="1544" r:id="rId29"/>
    <p:sldId id="1741" r:id="rId30"/>
    <p:sldId id="1545" r:id="rId31"/>
    <p:sldId id="1297" r:id="rId32"/>
    <p:sldId id="1542" r:id="rId33"/>
    <p:sldId id="563" r:id="rId34"/>
    <p:sldId id="835" r:id="rId35"/>
    <p:sldId id="613" r:id="rId36"/>
    <p:sldId id="1523" r:id="rId37"/>
    <p:sldId id="831" r:id="rId38"/>
    <p:sldId id="811" r:id="rId39"/>
    <p:sldId id="1047" r:id="rId40"/>
    <p:sldId id="1399" r:id="rId41"/>
    <p:sldId id="1072" r:id="rId42"/>
    <p:sldId id="764" r:id="rId43"/>
    <p:sldId id="765" r:id="rId44"/>
    <p:sldId id="1071" r:id="rId45"/>
    <p:sldId id="1501" r:id="rId46"/>
    <p:sldId id="1195" r:id="rId47"/>
    <p:sldId id="1743" r:id="rId48"/>
    <p:sldId id="1772" r:id="rId49"/>
    <p:sldId id="1776" r:id="rId50"/>
    <p:sldId id="1759" r:id="rId51"/>
    <p:sldId id="1813" r:id="rId52"/>
    <p:sldId id="1070" r:id="rId53"/>
    <p:sldId id="1825" r:id="rId54"/>
    <p:sldId id="1717" r:id="rId55"/>
    <p:sldId id="1718" r:id="rId56"/>
    <p:sldId id="1719" r:id="rId57"/>
    <p:sldId id="1720" r:id="rId58"/>
    <p:sldId id="1721" r:id="rId59"/>
    <p:sldId id="1722" r:id="rId60"/>
    <p:sldId id="1723" r:id="rId61"/>
    <p:sldId id="1726" r:id="rId62"/>
    <p:sldId id="1727" r:id="rId63"/>
    <p:sldId id="1724" r:id="rId64"/>
    <p:sldId id="840" r:id="rId65"/>
    <p:sldId id="1738" r:id="rId66"/>
    <p:sldId id="1068" r:id="rId67"/>
    <p:sldId id="1069" r:id="rId68"/>
    <p:sldId id="1566" r:id="rId69"/>
    <p:sldId id="1400" r:id="rId70"/>
    <p:sldId id="893" r:id="rId71"/>
    <p:sldId id="289" r:id="rId72"/>
    <p:sldId id="1054" r:id="rId73"/>
    <p:sldId id="994" r:id="rId74"/>
    <p:sldId id="1742" r:id="rId75"/>
    <p:sldId id="830" r:id="rId76"/>
    <p:sldId id="481" r:id="rId77"/>
    <p:sldId id="290" r:id="rId78"/>
    <p:sldId id="1133" r:id="rId79"/>
    <p:sldId id="1049" r:id="rId80"/>
    <p:sldId id="336" r:id="rId81"/>
    <p:sldId id="1804" r:id="rId82"/>
    <p:sldId id="1805" r:id="rId83"/>
    <p:sldId id="1814" r:id="rId84"/>
    <p:sldId id="1777" r:id="rId85"/>
    <p:sldId id="654" r:id="rId86"/>
    <p:sldId id="659" r:id="rId87"/>
    <p:sldId id="655" r:id="rId88"/>
    <p:sldId id="1425" r:id="rId89"/>
    <p:sldId id="657" r:id="rId90"/>
    <p:sldId id="656" r:id="rId91"/>
    <p:sldId id="1500" r:id="rId92"/>
    <p:sldId id="1781" r:id="rId93"/>
    <p:sldId id="1815" r:id="rId94"/>
    <p:sldId id="1778" r:id="rId95"/>
    <p:sldId id="1411" r:id="rId96"/>
    <p:sldId id="1412" r:id="rId97"/>
    <p:sldId id="1413" r:id="rId98"/>
    <p:sldId id="1414" r:id="rId99"/>
    <p:sldId id="1415" r:id="rId100"/>
    <p:sldId id="1806" r:id="rId101"/>
    <p:sldId id="1816" r:id="rId102"/>
    <p:sldId id="1732" r:id="rId103"/>
    <p:sldId id="388" r:id="rId104"/>
    <p:sldId id="312" r:id="rId105"/>
    <p:sldId id="380" r:id="rId106"/>
    <p:sldId id="747" r:id="rId107"/>
    <p:sldId id="1422" r:id="rId108"/>
    <p:sldId id="313" r:id="rId109"/>
    <p:sldId id="1217" r:id="rId110"/>
    <p:sldId id="1592" r:id="rId111"/>
    <p:sldId id="1807" r:id="rId112"/>
    <p:sldId id="1817" r:id="rId113"/>
    <p:sldId id="1769" r:id="rId114"/>
    <p:sldId id="1779" r:id="rId115"/>
    <p:sldId id="650" r:id="rId116"/>
    <p:sldId id="729" r:id="rId117"/>
    <p:sldId id="737" r:id="rId118"/>
    <p:sldId id="1733" r:id="rId119"/>
    <p:sldId id="999" r:id="rId120"/>
    <p:sldId id="1000" r:id="rId121"/>
    <p:sldId id="1451" r:id="rId122"/>
    <p:sldId id="1818" r:id="rId123"/>
    <p:sldId id="1130" r:id="rId124"/>
    <p:sldId id="1803" r:id="rId125"/>
    <p:sldId id="1005" r:id="rId126"/>
    <p:sldId id="1006" r:id="rId127"/>
    <p:sldId id="1586" r:id="rId128"/>
    <p:sldId id="1577" r:id="rId129"/>
    <p:sldId id="335" r:id="rId130"/>
  </p:sldIdLst>
  <p:sldSz cx="12192000" cy="6858000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64B"/>
    <a:srgbClr val="005A9C"/>
    <a:srgbClr val="003D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B99BF4-BA60-4A15-9A4B-F0404E8DD7C7}" v="5" dt="2022-08-08T18:22:47.371"/>
    <p1510:client id="{2A49D33B-BD4E-4F16-A640-95B620BCB31D}" v="259" dt="2022-05-18T04:05:11.174"/>
    <p1510:client id="{30AAA2A0-D879-44B4-89D9-EC2AF480F0EA}" v="186" dt="2022-05-18T03:17:05.048"/>
    <p1510:client id="{8AF07DB9-B9C9-4DF0-8B45-8B33AC6E0FA6}" v="383" dt="2022-09-07T05:03:13.219"/>
    <p1510:client id="{FC6544FC-1042-4A7A-9FD0-68CC14C7B1C4}" v="4" dt="2022-05-18T02:05:45.613"/>
  </p1510:revLst>
</p1510:revInfo>
</file>

<file path=ppt/tableStyles.xml><?xml version="1.0" encoding="utf-8"?>
<a:tblStyleLst xmlns:a="http://schemas.openxmlformats.org/drawingml/2006/main" def="{D65DD7F7-462A-4F70-8277-D15755171BC1}">
  <a:tblStyle styleId="{D65DD7F7-462A-4F70-8277-D15755171BC1}" styleName="Table_0"/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774"/>
    <p:restoredTop sz="93073"/>
  </p:normalViewPr>
  <p:slideViewPr>
    <p:cSldViewPr snapToGrid="0">
      <p:cViewPr varScale="1">
        <p:scale>
          <a:sx n="99" d="100"/>
          <a:sy n="99" d="100"/>
        </p:scale>
        <p:origin x="184" y="2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theme" Target="theme/theme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tableStyles" Target="tableStyles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notesMaster" Target="notesMasters/notesMaster1.xml"/><Relationship Id="rId136" Type="http://schemas.microsoft.com/office/2015/10/relationships/revisionInfo" Target="revisionInfo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presProps" Target="presProps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1pPr>
            <a:lvl2pPr marL="4572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2pPr>
            <a:lvl3pPr marL="9144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3pPr>
            <a:lvl4pPr marL="13716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4pPr>
            <a:lvl5pPr marL="18288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5pPr>
            <a:lvl6pPr marL="22860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6pPr>
            <a:lvl7pPr marL="32004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7pPr>
            <a:lvl8pPr marL="45720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8pPr>
            <a:lvl9pPr marL="64008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3" name="Shape 3"/>
          <p:cNvSpPr txBox="1">
            <a:spLocks noGrp="1"/>
          </p:cNvSpPr>
          <p:nvPr>
            <p:ph type="dt" idx="10"/>
          </p:nvPr>
        </p:nvSpPr>
        <p:spPr>
          <a:xfrm>
            <a:off x="3884612" y="0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1pPr>
            <a:lvl2pPr marL="4572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2pPr>
            <a:lvl3pPr marL="9144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3pPr>
            <a:lvl4pPr marL="13716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4pPr>
            <a:lvl5pPr marL="18288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5pPr>
            <a:lvl6pPr marL="22860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6pPr>
            <a:lvl7pPr marL="32004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7pPr>
            <a:lvl8pPr marL="45720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8pPr>
            <a:lvl9pPr marL="64008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4" name="Shape 4"/>
          <p:cNvSpPr>
            <a:spLocks noGrp="1" noRot="1" noChangeAspect="1"/>
          </p:cNvSpPr>
          <p:nvPr>
            <p:ph type="sldImg" idx="3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rnd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5" name="Shape 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  <a:lvl6pPr>
              <a:spcBef>
                <a:spcPts val="0"/>
              </a:spcBef>
              <a:defRPr/>
            </a:lvl6pPr>
            <a:lvl7pPr>
              <a:spcBef>
                <a:spcPts val="0"/>
              </a:spcBef>
              <a:defRPr/>
            </a:lvl7pPr>
            <a:lvl8pPr>
              <a:spcBef>
                <a:spcPts val="0"/>
              </a:spcBef>
              <a:defRPr/>
            </a:lvl8pPr>
            <a:lvl9pPr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ftr" idx="11"/>
          </p:nvPr>
        </p:nvSpPr>
        <p:spPr>
          <a:xfrm>
            <a:off x="0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1pPr>
            <a:lvl2pPr marL="4572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2pPr>
            <a:lvl3pPr marL="9144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3pPr>
            <a:lvl4pPr marL="13716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4pPr>
            <a:lvl5pPr marL="18288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5pPr>
            <a:lvl6pPr marL="22860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6pPr>
            <a:lvl7pPr marL="32004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7pPr>
            <a:lvl8pPr marL="45720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8pPr>
            <a:lvl9pPr marL="64008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sldNum" idx="12"/>
          </p:nvPr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1pPr>
            <a:lvl2pPr marL="4572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2pPr>
            <a:lvl3pPr marL="9144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3pPr>
            <a:lvl4pPr marL="13716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4pPr>
            <a:lvl5pPr marL="18288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5pPr>
            <a:lvl6pPr marL="22860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6pPr>
            <a:lvl7pPr marL="32004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7pPr>
            <a:lvl8pPr marL="45720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8pPr>
            <a:lvl9pPr marL="64008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14097887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7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8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0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3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5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6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7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8.xml"/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9.xml"/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0.xml"/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1.xml"/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3.xml"/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6.xml"/><Relationship Id="rId1" Type="http://schemas.openxmlformats.org/officeDocument/2006/relationships/notesMaster" Target="../notesMasters/notesMaster1.xml"/></Relationships>
</file>

<file path=ppt/notesSlides/_rels/notesSlide9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7.xml"/><Relationship Id="rId1" Type="http://schemas.openxmlformats.org/officeDocument/2006/relationships/notesMaster" Target="../notesMasters/notesMaster1.xml"/></Relationships>
</file>

<file path=ppt/notesSlides/_rels/notesSlide9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rnd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57" name="Shape 5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58" name="Shape 58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r>
              <a:rPr lang="en-US" sz="1200" b="0" i="0" u="none" strike="noStrike" cap="none" baseline="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18731236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72" name="Shape 7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788099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65" name="Shape 6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4390616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126" name="Shape 12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2373915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0604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9181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061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17" name="Shape 21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2625887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>
          <a:extLst>
            <a:ext uri="{FF2B5EF4-FFF2-40B4-BE49-F238E27FC236}">
              <a16:creationId xmlns:a16="http://schemas.microsoft.com/office/drawing/2014/main" id="{FC87D327-4950-E98D-28CD-071308D50C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D6B0FCF3-16F2-1785-3FD5-D2B6641D8EF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AD26344B-BBA1-798D-AE0C-E9379B29407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0940049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Shape 23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31" name="Shape 23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1567147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Shape 2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38" name="Shape 23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7485522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Shape 2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59" name="Shape 25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20609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>
          <a:extLst>
            <a:ext uri="{FF2B5EF4-FFF2-40B4-BE49-F238E27FC236}">
              <a16:creationId xmlns:a16="http://schemas.microsoft.com/office/drawing/2014/main" id="{9C9971B9-E349-9364-2BC0-7C4CCDC99F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Shape 258">
            <a:extLst>
              <a:ext uri="{FF2B5EF4-FFF2-40B4-BE49-F238E27FC236}">
                <a16:creationId xmlns:a16="http://schemas.microsoft.com/office/drawing/2014/main" id="{778A7917-0D20-3205-0E89-F63A06CAC98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59" name="Shape 259">
            <a:extLst>
              <a:ext uri="{FF2B5EF4-FFF2-40B4-BE49-F238E27FC236}">
                <a16:creationId xmlns:a16="http://schemas.microsoft.com/office/drawing/2014/main" id="{E5FE94DB-5E23-8AC5-CD12-D66145A3A9B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0749041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Shape 2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38" name="Shape 23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2071934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Shape 2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38" name="Shape 23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84144363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Shape 24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45" name="Shape 24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62004555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3750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Shape 32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29" name="Shape 32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29314077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7">
          <a:extLst>
            <a:ext uri="{FF2B5EF4-FFF2-40B4-BE49-F238E27FC236}">
              <a16:creationId xmlns:a16="http://schemas.microsoft.com/office/drawing/2014/main" id="{1E46299A-4F02-A5CC-CE84-F06C0ACAD8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Shape 328">
            <a:extLst>
              <a:ext uri="{FF2B5EF4-FFF2-40B4-BE49-F238E27FC236}">
                <a16:creationId xmlns:a16="http://schemas.microsoft.com/office/drawing/2014/main" id="{7721ED51-6C29-93EF-0799-F40D0F889B6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29" name="Shape 329">
            <a:extLst>
              <a:ext uri="{FF2B5EF4-FFF2-40B4-BE49-F238E27FC236}">
                <a16:creationId xmlns:a16="http://schemas.microsoft.com/office/drawing/2014/main" id="{02BC3E61-9CDD-E6EC-53F8-3D5DEC40A92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8361604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Shape 34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43" name="Shape 34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90283220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01" name="Shape 30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1493148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5441144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37858800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54411448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68223547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8559046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45980252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60942228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01" name="Shape 30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08147812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11500786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17471586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27826760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24844341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01" name="Shape 30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82956955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B7FA51F0-1085-2828-22C9-0D2866AF58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A4FF6D98-ED0C-9AD9-2744-40ABEA67E84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58E4945A-98E3-CFA1-3923-6BCA92D1644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80464838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3791E79C-C442-FF98-6792-4524E3169B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716DA26E-6229-D749-EC97-5E73C96A85B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3B55AFFE-F0E2-E30C-7B17-73C6B1F58D6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11350128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F92A55C7-10D3-A465-8638-3C09489911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78FCE6D7-F7CD-D0D4-D970-B0F82D675E9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F5B741EB-4D3C-5C01-AE3C-51319E301AC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3785098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C3FFAC80-D141-2072-936B-7135EC73D0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F3D6C06E-D7BC-BC6B-FE07-05A0BA175E5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A2E55A69-64F8-5BA9-0D19-335DE07FB2F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25301238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844E743A-AA03-1D46-AE6C-4189AA6899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11BFFB16-1F9C-E1D8-B08F-96ACC267B86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039C4AC6-89DE-2B83-07CF-AC32A3662E7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47869963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3F481D27-244C-6CA1-B86B-5560CEA2C0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C3844CB6-716F-F67A-FEC2-B91006E8E4E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C6A9D42A-3B33-A67A-1DE0-02683446EB4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97972552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73D0E9DF-179C-925E-5097-2DCB8BA117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2EFC149F-7A79-0DDE-D706-9251395ABA2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D0E3D4AF-5D73-0776-1944-7AB6FEF9671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28289744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01663627-7EAA-27EF-5203-E25507CEEA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F2558063-63DC-2644-B207-D2146F4CA61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6C0FEB3B-37F2-3BFA-E5AD-18C9D608E24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52399072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706B9741-75C3-957B-F202-EA39E9CA59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835F7219-FCA8-4B1E-6D62-B50322418AF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0F85F3A6-C4CF-AE31-5043-1BA22C5222F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01070303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6BF1D1BF-37E0-25A4-FE0B-05186275B1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2B68310D-C3DD-D39B-50D7-8DCA21282EC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31742B2C-B8D6-58B0-F57F-7809210EF1D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6671154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D8426419-534A-E4C2-2391-F0A6318C70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C8F6D616-C05C-6811-771E-E640BE882F2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5FC5B777-6107-0A54-C2A0-C7C9F5C6C08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6074257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05A5C02A-B001-BE3F-66DF-A02A047451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F2CB57E2-833D-B4AB-A205-3F63CCBF75B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62B2D96D-7B24-3904-6EF4-DAA7D0DBE60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71030935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1F700449-311D-F6A7-9AC5-141FA7E05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8D84E15B-3B3E-38BC-196E-DEA6A7B8C17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7F8CA8A5-D58B-F914-3403-B28096AD8EA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17322635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94704738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>
          <a:extLst>
            <a:ext uri="{FF2B5EF4-FFF2-40B4-BE49-F238E27FC236}">
              <a16:creationId xmlns:a16="http://schemas.microsoft.com/office/drawing/2014/main" id="{F4CB48FD-3168-2235-8EC9-3628A448A2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>
            <a:extLst>
              <a:ext uri="{FF2B5EF4-FFF2-40B4-BE49-F238E27FC236}">
                <a16:creationId xmlns:a16="http://schemas.microsoft.com/office/drawing/2014/main" id="{E69D4068-7538-C78A-4543-0D7A1799CE3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>
            <a:extLst>
              <a:ext uri="{FF2B5EF4-FFF2-40B4-BE49-F238E27FC236}">
                <a16:creationId xmlns:a16="http://schemas.microsoft.com/office/drawing/2014/main" id="{F24D0FAE-D84D-DA79-03AA-2F54D6DB974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399507605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384488086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633242407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12944028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609924229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139403006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Shape 2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7" name="Shape 2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490762327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Shape 2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7" name="Shape 2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946753574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Shape 2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7" name="Shape 2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337949527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>
          <a:extLst>
            <a:ext uri="{FF2B5EF4-FFF2-40B4-BE49-F238E27FC236}">
              <a16:creationId xmlns:a16="http://schemas.microsoft.com/office/drawing/2014/main" id="{788F1FB4-36AB-37C9-DB88-45965A5FF5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Shape 286">
            <a:extLst>
              <a:ext uri="{FF2B5EF4-FFF2-40B4-BE49-F238E27FC236}">
                <a16:creationId xmlns:a16="http://schemas.microsoft.com/office/drawing/2014/main" id="{33A32429-5F85-C297-A9DB-1CE88A786AF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7" name="Shape 287">
            <a:extLst>
              <a:ext uri="{FF2B5EF4-FFF2-40B4-BE49-F238E27FC236}">
                <a16:creationId xmlns:a16="http://schemas.microsoft.com/office/drawing/2014/main" id="{71CCE20D-FF12-DD1A-1808-294E36134AD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040314368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Shape 2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7" name="Shape 2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116830005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Shape 2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7" name="Shape 2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823133520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Shape 2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94" name="Shape 29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013018979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Shape 2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94" name="Shape 29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885971270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021162445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883931685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63EBE778-11EC-43E2-0220-99AA143D1F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16B01E0E-757B-B7F4-E25A-7E4D1E02D8D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D0B4C6BC-0D8E-ECBD-2DDF-593CEAF8087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298576603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>
          <a:extLst>
            <a:ext uri="{FF2B5EF4-FFF2-40B4-BE49-F238E27FC236}">
              <a16:creationId xmlns:a16="http://schemas.microsoft.com/office/drawing/2014/main" id="{123E51D6-1AAF-C9CC-7287-9E907428E0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Shape 138">
            <a:extLst>
              <a:ext uri="{FF2B5EF4-FFF2-40B4-BE49-F238E27FC236}">
                <a16:creationId xmlns:a16="http://schemas.microsoft.com/office/drawing/2014/main" id="{973C4E02-68FE-BB26-86BF-F2CDB2B1DEF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139" name="Shape 139">
            <a:extLst>
              <a:ext uri="{FF2B5EF4-FFF2-40B4-BE49-F238E27FC236}">
                <a16:creationId xmlns:a16="http://schemas.microsoft.com/office/drawing/2014/main" id="{62DB03F2-0726-8B5E-BE8D-1B48690A51D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257982461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Shape 1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167" name="Shape 16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752652531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Shape 18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188" name="Shape 18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626023449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Shape 18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188" name="Shape 18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626023449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Shape 17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174" name="Shape 17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623284678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Shape 17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174" name="Shape 17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338190939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5">
          <a:extLst>
            <a:ext uri="{FF2B5EF4-FFF2-40B4-BE49-F238E27FC236}">
              <a16:creationId xmlns:a16="http://schemas.microsoft.com/office/drawing/2014/main" id="{F981E1DD-8AF0-EDF3-67B0-C174508C93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Shape 356">
            <a:extLst>
              <a:ext uri="{FF2B5EF4-FFF2-40B4-BE49-F238E27FC236}">
                <a16:creationId xmlns:a16="http://schemas.microsoft.com/office/drawing/2014/main" id="{A9E6A2E7-F3D2-D13E-9BA5-9AF787E5E19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57" name="Shape 357">
            <a:extLst>
              <a:ext uri="{FF2B5EF4-FFF2-40B4-BE49-F238E27FC236}">
                <a16:creationId xmlns:a16="http://schemas.microsoft.com/office/drawing/2014/main" id="{B941091C-8729-7B5F-7F8E-BEEB05A98BA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51216661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Shape 36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64" name="Shape 36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914474366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Shape 36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64" name="Shape 36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412112514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Shape 36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64" name="Shape 36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710310254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Shape 37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78" name="Shape 37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980812559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Shape 4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427" name="Shape 42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275138091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Shape 44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441" name="Shape 44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686563210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Shape 44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448" name="Shape 44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876142166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Shape 44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448" name="Shape 44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154646946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Shape 44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448" name="Shape 44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217716473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Shape 44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448" name="Shape 44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604579629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Shape 45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455" name="Shape 45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096645675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Shape 45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455" name="Shape 45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747297305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3">
          <a:extLst>
            <a:ext uri="{FF2B5EF4-FFF2-40B4-BE49-F238E27FC236}">
              <a16:creationId xmlns:a16="http://schemas.microsoft.com/office/drawing/2014/main" id="{55C9CE1B-DE69-6CD9-F93F-39FA5AE99C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Shape 454">
            <a:extLst>
              <a:ext uri="{FF2B5EF4-FFF2-40B4-BE49-F238E27FC236}">
                <a16:creationId xmlns:a16="http://schemas.microsoft.com/office/drawing/2014/main" id="{2B6E264C-9172-079B-9F03-8B3A862FD74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455" name="Shape 455">
            <a:extLst>
              <a:ext uri="{FF2B5EF4-FFF2-40B4-BE49-F238E27FC236}">
                <a16:creationId xmlns:a16="http://schemas.microsoft.com/office/drawing/2014/main" id="{34C715A0-F10D-D795-18BB-3CC4456363C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788116563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416759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Shape 5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518" name="Shape 51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435961301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Shape 5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518" name="Shape 51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435961301"/>
      </p:ext>
    </p:extLst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Shape 5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518" name="Shape 51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435961301"/>
      </p:ext>
    </p:extLst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C80968-8DF7-4BB7-1765-EAD62FFFB3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A6E796-B577-4332-7C72-2C7043B306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CC4899-B6D2-420E-AB1A-471BE448D6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B6AEDB-78E4-1CBE-F4C8-4447B917E23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347413"/>
      </p:ext>
    </p:extLst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Shape 5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518" name="Shape 51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533904427"/>
      </p:ext>
    </p:extLst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Shape 5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518" name="Shape 51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126357310"/>
      </p:ext>
    </p:extLst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Shape 5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518" name="Shape 51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644011028"/>
      </p:ext>
    </p:extLst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410644"/>
      </p:ext>
    </p:extLst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260410"/>
      </p:ext>
    </p:extLst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377733"/>
      </p:ext>
    </p:extLst>
  </p:cSld>
  <p:clrMapOvr>
    <a:masterClrMapping/>
  </p:clrMapOvr>
</p:notes>
</file>

<file path=ppt/notesSlides/notesSlide9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8" name="Shape 60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rnd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609" name="Shape 60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610" name="Shape 610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r>
              <a:rPr lang="en-US" sz="1200" b="0" i="0" u="none" strike="noStrike" cap="none" baseline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3788843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>
  <p:cSld name="Vertical Title and Text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16"/>
          <p:cNvSpPr txBox="1">
            <a:spLocks noGrp="1"/>
          </p:cNvSpPr>
          <p:nvPr>
            <p:ph type="title"/>
          </p:nvPr>
        </p:nvSpPr>
        <p:spPr>
          <a:xfrm rot="5400000">
            <a:off x="7285038" y="1828800"/>
            <a:ext cx="5851525" cy="2743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ctr" rtl="0">
              <a:spcBef>
                <a:spcPts val="0"/>
              </a:spcBef>
              <a:spcAft>
                <a:spcPts val="0"/>
              </a:spcAft>
              <a:defRPr/>
            </a:lvl1pPr>
            <a:lvl2pPr algn="ctr" rtl="0">
              <a:spcBef>
                <a:spcPts val="0"/>
              </a:spcBef>
              <a:spcAft>
                <a:spcPts val="0"/>
              </a:spcAft>
              <a:defRPr/>
            </a:lvl2pPr>
            <a:lvl3pPr algn="ctr" rtl="0">
              <a:spcBef>
                <a:spcPts val="0"/>
              </a:spcBef>
              <a:spcAft>
                <a:spcPts val="0"/>
              </a:spcAft>
              <a:defRPr/>
            </a:lvl3pPr>
            <a:lvl4pPr algn="ctr" rtl="0">
              <a:spcBef>
                <a:spcPts val="0"/>
              </a:spcBef>
              <a:spcAft>
                <a:spcPts val="0"/>
              </a:spcAft>
              <a:defRPr/>
            </a:lvl4pPr>
            <a:lvl5pPr algn="ctr" rtl="0">
              <a:spcBef>
                <a:spcPts val="0"/>
              </a:spcBef>
              <a:spcAft>
                <a:spcPts val="0"/>
              </a:spcAft>
              <a:defRPr/>
            </a:lvl5pPr>
            <a:lvl6pPr marL="457200" algn="ctr" rtl="0">
              <a:spcBef>
                <a:spcPts val="0"/>
              </a:spcBef>
              <a:spcAft>
                <a:spcPts val="0"/>
              </a:spcAft>
              <a:defRPr/>
            </a:lvl6pPr>
            <a:lvl7pPr marL="914400" algn="ctr" rtl="0">
              <a:spcBef>
                <a:spcPts val="0"/>
              </a:spcBef>
              <a:spcAft>
                <a:spcPts val="0"/>
              </a:spcAft>
              <a:defRPr/>
            </a:lvl7pPr>
            <a:lvl8pPr marL="1371600" algn="ctr" rtl="0">
              <a:spcBef>
                <a:spcPts val="0"/>
              </a:spcBef>
              <a:spcAft>
                <a:spcPts val="0"/>
              </a:spcAft>
              <a:defRPr/>
            </a:lvl8pPr>
            <a:lvl9pPr marL="1828800" algn="ctr" rtl="0"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17" name="Shape 17"/>
          <p:cNvSpPr txBox="1">
            <a:spLocks noGrp="1"/>
          </p:cNvSpPr>
          <p:nvPr>
            <p:ph type="body" idx="1"/>
          </p:nvPr>
        </p:nvSpPr>
        <p:spPr>
          <a:xfrm rot="5400000">
            <a:off x="1697038" y="-812800"/>
            <a:ext cx="5851525" cy="80263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/>
            </a:lvl1pPr>
            <a:lvl2pPr marL="742950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/>
            </a:lvl2pPr>
            <a:lvl3pPr marL="1143000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/>
            </a:lvl3pPr>
            <a:lvl4pPr marL="1600200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/>
            </a:lvl4pPr>
            <a:lvl5pPr marL="2057400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»"/>
              <a:defRPr/>
            </a:lvl5pPr>
            <a:lvl6pPr marL="25146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6pPr>
            <a:lvl7pPr marL="29718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7pPr>
            <a:lvl8pPr marL="34290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8pPr>
            <a:lvl9pPr marL="38862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>
  <p:cSld name="Title and Vertical Text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hape 19"/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ctr" rtl="0">
              <a:spcBef>
                <a:spcPts val="0"/>
              </a:spcBef>
              <a:spcAft>
                <a:spcPts val="0"/>
              </a:spcAft>
              <a:defRPr/>
            </a:lvl1pPr>
            <a:lvl2pPr algn="ctr" rtl="0">
              <a:spcBef>
                <a:spcPts val="0"/>
              </a:spcBef>
              <a:spcAft>
                <a:spcPts val="0"/>
              </a:spcAft>
              <a:defRPr/>
            </a:lvl2pPr>
            <a:lvl3pPr algn="ctr" rtl="0">
              <a:spcBef>
                <a:spcPts val="0"/>
              </a:spcBef>
              <a:spcAft>
                <a:spcPts val="0"/>
              </a:spcAft>
              <a:defRPr/>
            </a:lvl3pPr>
            <a:lvl4pPr algn="ctr" rtl="0">
              <a:spcBef>
                <a:spcPts val="0"/>
              </a:spcBef>
              <a:spcAft>
                <a:spcPts val="0"/>
              </a:spcAft>
              <a:defRPr/>
            </a:lvl4pPr>
            <a:lvl5pPr algn="ctr" rtl="0">
              <a:spcBef>
                <a:spcPts val="0"/>
              </a:spcBef>
              <a:spcAft>
                <a:spcPts val="0"/>
              </a:spcAft>
              <a:defRPr/>
            </a:lvl5pPr>
            <a:lvl6pPr marL="457200" algn="ctr" rtl="0">
              <a:spcBef>
                <a:spcPts val="0"/>
              </a:spcBef>
              <a:spcAft>
                <a:spcPts val="0"/>
              </a:spcAft>
              <a:defRPr/>
            </a:lvl6pPr>
            <a:lvl7pPr marL="914400" algn="ctr" rtl="0">
              <a:spcBef>
                <a:spcPts val="0"/>
              </a:spcBef>
              <a:spcAft>
                <a:spcPts val="0"/>
              </a:spcAft>
              <a:defRPr/>
            </a:lvl7pPr>
            <a:lvl8pPr marL="1371600" algn="ctr" rtl="0">
              <a:spcBef>
                <a:spcPts val="0"/>
              </a:spcBef>
              <a:spcAft>
                <a:spcPts val="0"/>
              </a:spcAft>
              <a:defRPr/>
            </a:lvl8pPr>
            <a:lvl9pPr marL="1828800" algn="ctr" rtl="0"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20" name="Shape 20"/>
          <p:cNvSpPr txBox="1">
            <a:spLocks noGrp="1"/>
          </p:cNvSpPr>
          <p:nvPr>
            <p:ph type="body" idx="1"/>
          </p:nvPr>
        </p:nvSpPr>
        <p:spPr>
          <a:xfrm rot="5400000">
            <a:off x="3833018" y="-1623219"/>
            <a:ext cx="4525961" cy="109728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/>
            </a:lvl1pPr>
            <a:lvl2pPr marL="742950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/>
            </a:lvl2pPr>
            <a:lvl3pPr marL="1143000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/>
            </a:lvl3pPr>
            <a:lvl4pPr marL="1600200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/>
            </a:lvl4pPr>
            <a:lvl5pPr marL="2057400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»"/>
              <a:defRPr/>
            </a:lvl5pPr>
            <a:lvl6pPr marL="25146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6pPr>
            <a:lvl7pPr marL="29718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7pPr>
            <a:lvl8pPr marL="34290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8pPr>
            <a:lvl9pPr marL="38862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hape 22"/>
          <p:cNvSpPr txBox="1">
            <a:spLocks noGrp="1"/>
          </p:cNvSpPr>
          <p:nvPr>
            <p:ph type="title"/>
          </p:nvPr>
        </p:nvSpPr>
        <p:spPr>
          <a:xfrm>
            <a:off x="2389718" y="4800601"/>
            <a:ext cx="7315199" cy="56673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23" name="Shape 23"/>
          <p:cNvSpPr>
            <a:spLocks noGrp="1"/>
          </p:cNvSpPr>
          <p:nvPr>
            <p:ph type="pic" idx="2"/>
          </p:nvPr>
        </p:nvSpPr>
        <p:spPr>
          <a:xfrm>
            <a:off x="2389718" y="612775"/>
            <a:ext cx="7315199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24" name="Shape 24"/>
          <p:cNvSpPr txBox="1">
            <a:spLocks noGrp="1"/>
          </p:cNvSpPr>
          <p:nvPr>
            <p:ph type="body" idx="1"/>
          </p:nvPr>
        </p:nvSpPr>
        <p:spPr>
          <a:xfrm>
            <a:off x="2389718" y="5367338"/>
            <a:ext cx="7315199" cy="804861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0" rtl="0">
              <a:spcBef>
                <a:spcPts val="0"/>
              </a:spcBef>
              <a:buFont typeface="Calibri"/>
              <a:buNone/>
              <a:defRPr/>
            </a:lvl1pPr>
            <a:lvl2pPr marL="457200" indent="0" rtl="0">
              <a:spcBef>
                <a:spcPts val="0"/>
              </a:spcBef>
              <a:buFont typeface="Calibri"/>
              <a:buNone/>
              <a:defRPr/>
            </a:lvl2pPr>
            <a:lvl3pPr marL="914400" indent="0" rtl="0">
              <a:spcBef>
                <a:spcPts val="0"/>
              </a:spcBef>
              <a:buFont typeface="Calibri"/>
              <a:buNone/>
              <a:defRPr/>
            </a:lvl3pPr>
            <a:lvl4pPr marL="1371600" indent="0" rtl="0">
              <a:spcBef>
                <a:spcPts val="0"/>
              </a:spcBef>
              <a:buFont typeface="Calibri"/>
              <a:buNone/>
              <a:defRPr/>
            </a:lvl4pPr>
            <a:lvl5pPr marL="1828800" indent="0" rtl="0">
              <a:spcBef>
                <a:spcPts val="0"/>
              </a:spcBef>
              <a:buFont typeface="Calibri"/>
              <a:buNone/>
              <a:defRPr/>
            </a:lvl5pPr>
            <a:lvl6pPr marL="2286000" indent="0" rtl="0">
              <a:spcBef>
                <a:spcPts val="0"/>
              </a:spcBef>
              <a:buFont typeface="Calibri"/>
              <a:buNone/>
              <a:defRPr/>
            </a:lvl6pPr>
            <a:lvl7pPr marL="2743200" indent="0" rtl="0">
              <a:spcBef>
                <a:spcPts val="0"/>
              </a:spcBef>
              <a:buFont typeface="Calibri"/>
              <a:buNone/>
              <a:defRPr/>
            </a:lvl7pPr>
            <a:lvl8pPr marL="3200400" indent="0" rtl="0">
              <a:spcBef>
                <a:spcPts val="0"/>
              </a:spcBef>
              <a:buFont typeface="Calibri"/>
              <a:buNone/>
              <a:defRPr/>
            </a:lvl8pPr>
            <a:lvl9pPr marL="3657600" indent="0" rtl="0">
              <a:spcBef>
                <a:spcPts val="0"/>
              </a:spcBef>
              <a:buFont typeface="Calibri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609601" y="273051"/>
            <a:ext cx="4011084" cy="116204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27" name="Shape 27"/>
          <p:cNvSpPr txBox="1">
            <a:spLocks noGrp="1"/>
          </p:cNvSpPr>
          <p:nvPr>
            <p:ph type="body" idx="1"/>
          </p:nvPr>
        </p:nvSpPr>
        <p:spPr>
          <a:xfrm>
            <a:off x="4766733" y="273050"/>
            <a:ext cx="6815667" cy="585311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28" name="Shape 28"/>
          <p:cNvSpPr txBox="1">
            <a:spLocks noGrp="1"/>
          </p:cNvSpPr>
          <p:nvPr>
            <p:ph type="body" idx="2"/>
          </p:nvPr>
        </p:nvSpPr>
        <p:spPr>
          <a:xfrm>
            <a:off x="609601" y="1435101"/>
            <a:ext cx="4011084" cy="469106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0" rtl="0">
              <a:spcBef>
                <a:spcPts val="0"/>
              </a:spcBef>
              <a:buFont typeface="Calibri"/>
              <a:buNone/>
              <a:defRPr/>
            </a:lvl1pPr>
            <a:lvl2pPr marL="457200" indent="0" rtl="0">
              <a:spcBef>
                <a:spcPts val="0"/>
              </a:spcBef>
              <a:buFont typeface="Calibri"/>
              <a:buNone/>
              <a:defRPr/>
            </a:lvl2pPr>
            <a:lvl3pPr marL="914400" indent="0" rtl="0">
              <a:spcBef>
                <a:spcPts val="0"/>
              </a:spcBef>
              <a:buFont typeface="Calibri"/>
              <a:buNone/>
              <a:defRPr/>
            </a:lvl3pPr>
            <a:lvl4pPr marL="1371600" indent="0" rtl="0">
              <a:spcBef>
                <a:spcPts val="0"/>
              </a:spcBef>
              <a:buFont typeface="Calibri"/>
              <a:buNone/>
              <a:defRPr/>
            </a:lvl4pPr>
            <a:lvl5pPr marL="1828800" indent="0" rtl="0">
              <a:spcBef>
                <a:spcPts val="0"/>
              </a:spcBef>
              <a:buFont typeface="Calibri"/>
              <a:buNone/>
              <a:defRPr/>
            </a:lvl5pPr>
            <a:lvl6pPr marL="2286000" indent="0" rtl="0">
              <a:spcBef>
                <a:spcPts val="0"/>
              </a:spcBef>
              <a:buFont typeface="Calibri"/>
              <a:buNone/>
              <a:defRPr/>
            </a:lvl6pPr>
            <a:lvl7pPr marL="2743200" indent="0" rtl="0">
              <a:spcBef>
                <a:spcPts val="0"/>
              </a:spcBef>
              <a:buFont typeface="Calibri"/>
              <a:buNone/>
              <a:defRPr/>
            </a:lvl7pPr>
            <a:lvl8pPr marL="3200400" indent="0" rtl="0">
              <a:spcBef>
                <a:spcPts val="0"/>
              </a:spcBef>
              <a:buFont typeface="Calibri"/>
              <a:buNone/>
              <a:defRPr/>
            </a:lvl8pPr>
            <a:lvl9pPr marL="3657600" indent="0" rtl="0">
              <a:spcBef>
                <a:spcPts val="0"/>
              </a:spcBef>
              <a:buFont typeface="Calibri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34" name="Shape 34"/>
          <p:cNvSpPr txBox="1">
            <a:spLocks noGrp="1"/>
          </p:cNvSpPr>
          <p:nvPr>
            <p:ph type="body" idx="1"/>
          </p:nvPr>
        </p:nvSpPr>
        <p:spPr>
          <a:xfrm>
            <a:off x="609601" y="1535112"/>
            <a:ext cx="5386916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spcBef>
                <a:spcPts val="0"/>
              </a:spcBef>
              <a:buFont typeface="Calibri"/>
              <a:buNone/>
              <a:defRPr/>
            </a:lvl1pPr>
            <a:lvl2pPr marL="457200" indent="0" rtl="0">
              <a:spcBef>
                <a:spcPts val="0"/>
              </a:spcBef>
              <a:buFont typeface="Calibri"/>
              <a:buNone/>
              <a:defRPr/>
            </a:lvl2pPr>
            <a:lvl3pPr marL="914400" indent="0" rtl="0">
              <a:spcBef>
                <a:spcPts val="0"/>
              </a:spcBef>
              <a:buFont typeface="Calibri"/>
              <a:buNone/>
              <a:defRPr/>
            </a:lvl3pPr>
            <a:lvl4pPr marL="1371600" indent="0" rtl="0">
              <a:spcBef>
                <a:spcPts val="0"/>
              </a:spcBef>
              <a:buFont typeface="Calibri"/>
              <a:buNone/>
              <a:defRPr/>
            </a:lvl4pPr>
            <a:lvl5pPr marL="1828800" indent="0" rtl="0">
              <a:spcBef>
                <a:spcPts val="0"/>
              </a:spcBef>
              <a:buFont typeface="Calibri"/>
              <a:buNone/>
              <a:defRPr/>
            </a:lvl5pPr>
            <a:lvl6pPr marL="2286000" indent="0" rtl="0">
              <a:spcBef>
                <a:spcPts val="0"/>
              </a:spcBef>
              <a:buFont typeface="Calibri"/>
              <a:buNone/>
              <a:defRPr/>
            </a:lvl6pPr>
            <a:lvl7pPr marL="2743200" indent="0" rtl="0">
              <a:spcBef>
                <a:spcPts val="0"/>
              </a:spcBef>
              <a:buFont typeface="Calibri"/>
              <a:buNone/>
              <a:defRPr/>
            </a:lvl7pPr>
            <a:lvl8pPr marL="3200400" indent="0" rtl="0">
              <a:spcBef>
                <a:spcPts val="0"/>
              </a:spcBef>
              <a:buFont typeface="Calibri"/>
              <a:buNone/>
              <a:defRPr/>
            </a:lvl8pPr>
            <a:lvl9pPr marL="3657600" indent="0" rtl="0">
              <a:spcBef>
                <a:spcPts val="0"/>
              </a:spcBef>
              <a:buFont typeface="Calibri"/>
              <a:buNone/>
              <a:defRPr/>
            </a:lvl9pPr>
          </a:lstStyle>
          <a:p>
            <a:endParaRPr/>
          </a:p>
        </p:txBody>
      </p:sp>
      <p:sp>
        <p:nvSpPr>
          <p:cNvPr id="35" name="Shape 35"/>
          <p:cNvSpPr txBox="1">
            <a:spLocks noGrp="1"/>
          </p:cNvSpPr>
          <p:nvPr>
            <p:ph type="body" idx="2"/>
          </p:nvPr>
        </p:nvSpPr>
        <p:spPr>
          <a:xfrm>
            <a:off x="609601" y="2174875"/>
            <a:ext cx="5386916" cy="395128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36" name="Shape 36"/>
          <p:cNvSpPr txBox="1">
            <a:spLocks noGrp="1"/>
          </p:cNvSpPr>
          <p:nvPr>
            <p:ph type="body" idx="3"/>
          </p:nvPr>
        </p:nvSpPr>
        <p:spPr>
          <a:xfrm>
            <a:off x="6193367" y="1535112"/>
            <a:ext cx="5389032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spcBef>
                <a:spcPts val="0"/>
              </a:spcBef>
              <a:buFont typeface="Calibri"/>
              <a:buNone/>
              <a:defRPr/>
            </a:lvl1pPr>
            <a:lvl2pPr marL="457200" indent="0" rtl="0">
              <a:spcBef>
                <a:spcPts val="0"/>
              </a:spcBef>
              <a:buFont typeface="Calibri"/>
              <a:buNone/>
              <a:defRPr/>
            </a:lvl2pPr>
            <a:lvl3pPr marL="914400" indent="0" rtl="0">
              <a:spcBef>
                <a:spcPts val="0"/>
              </a:spcBef>
              <a:buFont typeface="Calibri"/>
              <a:buNone/>
              <a:defRPr/>
            </a:lvl3pPr>
            <a:lvl4pPr marL="1371600" indent="0" rtl="0">
              <a:spcBef>
                <a:spcPts val="0"/>
              </a:spcBef>
              <a:buFont typeface="Calibri"/>
              <a:buNone/>
              <a:defRPr/>
            </a:lvl4pPr>
            <a:lvl5pPr marL="1828800" indent="0" rtl="0">
              <a:spcBef>
                <a:spcPts val="0"/>
              </a:spcBef>
              <a:buFont typeface="Calibri"/>
              <a:buNone/>
              <a:defRPr/>
            </a:lvl5pPr>
            <a:lvl6pPr marL="2286000" indent="0" rtl="0">
              <a:spcBef>
                <a:spcPts val="0"/>
              </a:spcBef>
              <a:buFont typeface="Calibri"/>
              <a:buNone/>
              <a:defRPr/>
            </a:lvl6pPr>
            <a:lvl7pPr marL="2743200" indent="0" rtl="0">
              <a:spcBef>
                <a:spcPts val="0"/>
              </a:spcBef>
              <a:buFont typeface="Calibri"/>
              <a:buNone/>
              <a:defRPr/>
            </a:lvl7pPr>
            <a:lvl8pPr marL="3200400" indent="0" rtl="0">
              <a:spcBef>
                <a:spcPts val="0"/>
              </a:spcBef>
              <a:buFont typeface="Calibri"/>
              <a:buNone/>
              <a:defRPr/>
            </a:lvl8pPr>
            <a:lvl9pPr marL="3657600" indent="0" rtl="0">
              <a:spcBef>
                <a:spcPts val="0"/>
              </a:spcBef>
              <a:buFont typeface="Calibri"/>
              <a:buNone/>
              <a:defRPr/>
            </a:lvl9pPr>
          </a:lstStyle>
          <a:p>
            <a:endParaRPr/>
          </a:p>
        </p:txBody>
      </p:sp>
      <p:sp>
        <p:nvSpPr>
          <p:cNvPr id="37" name="Shape 37"/>
          <p:cNvSpPr txBox="1">
            <a:spLocks noGrp="1"/>
          </p:cNvSpPr>
          <p:nvPr>
            <p:ph type="body" idx="4"/>
          </p:nvPr>
        </p:nvSpPr>
        <p:spPr>
          <a:xfrm>
            <a:off x="6193367" y="2174875"/>
            <a:ext cx="5389032" cy="395128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ctr" rtl="0">
              <a:spcBef>
                <a:spcPts val="0"/>
              </a:spcBef>
              <a:spcAft>
                <a:spcPts val="0"/>
              </a:spcAft>
              <a:defRPr/>
            </a:lvl1pPr>
            <a:lvl2pPr algn="ctr" rtl="0">
              <a:spcBef>
                <a:spcPts val="0"/>
              </a:spcBef>
              <a:spcAft>
                <a:spcPts val="0"/>
              </a:spcAft>
              <a:defRPr/>
            </a:lvl2pPr>
            <a:lvl3pPr algn="ctr" rtl="0">
              <a:spcBef>
                <a:spcPts val="0"/>
              </a:spcBef>
              <a:spcAft>
                <a:spcPts val="0"/>
              </a:spcAft>
              <a:defRPr/>
            </a:lvl3pPr>
            <a:lvl4pPr algn="ctr" rtl="0">
              <a:spcBef>
                <a:spcPts val="0"/>
              </a:spcBef>
              <a:spcAft>
                <a:spcPts val="0"/>
              </a:spcAft>
              <a:defRPr/>
            </a:lvl4pPr>
            <a:lvl5pPr algn="ctr" rtl="0">
              <a:spcBef>
                <a:spcPts val="0"/>
              </a:spcBef>
              <a:spcAft>
                <a:spcPts val="0"/>
              </a:spcAft>
              <a:defRPr/>
            </a:lvl5pPr>
            <a:lvl6pPr marL="457200" algn="ctr" rtl="0">
              <a:spcBef>
                <a:spcPts val="0"/>
              </a:spcBef>
              <a:spcAft>
                <a:spcPts val="0"/>
              </a:spcAft>
              <a:defRPr/>
            </a:lvl6pPr>
            <a:lvl7pPr marL="914400" algn="ctr" rtl="0">
              <a:spcBef>
                <a:spcPts val="0"/>
              </a:spcBef>
              <a:spcAft>
                <a:spcPts val="0"/>
              </a:spcAft>
              <a:defRPr/>
            </a:lvl7pPr>
            <a:lvl8pPr marL="1371600" algn="ctr" rtl="0">
              <a:spcBef>
                <a:spcPts val="0"/>
              </a:spcBef>
              <a:spcAft>
                <a:spcPts val="0"/>
              </a:spcAft>
              <a:defRPr/>
            </a:lvl8pPr>
            <a:lvl9pPr marL="1828800" algn="ctr" rtl="0"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40" name="Shape 40"/>
          <p:cNvSpPr txBox="1">
            <a:spLocks noGrp="1"/>
          </p:cNvSpPr>
          <p:nvPr>
            <p:ph type="body" idx="1"/>
          </p:nvPr>
        </p:nvSpPr>
        <p:spPr>
          <a:xfrm>
            <a:off x="609601" y="1600201"/>
            <a:ext cx="5384799" cy="452596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41" name="Shape 41"/>
          <p:cNvSpPr txBox="1">
            <a:spLocks noGrp="1"/>
          </p:cNvSpPr>
          <p:nvPr>
            <p:ph type="body" idx="2"/>
          </p:nvPr>
        </p:nvSpPr>
        <p:spPr>
          <a:xfrm>
            <a:off x="6197601" y="1600201"/>
            <a:ext cx="5384799" cy="452596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963083" y="4406901"/>
            <a:ext cx="10363200" cy="13620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963083" y="2906713"/>
            <a:ext cx="10363200" cy="150018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1pPr>
            <a:lvl2pPr marL="45720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2pPr>
            <a:lvl3pPr marL="91440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3pPr>
            <a:lvl4pPr marL="137160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4pPr>
            <a:lvl5pPr marL="182880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5pPr>
            <a:lvl6pPr marL="228600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6pPr>
            <a:lvl7pPr marL="274320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7pPr>
            <a:lvl8pPr marL="320040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8pPr>
            <a:lvl9pPr marL="365760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ctr" rtl="0">
              <a:spcBef>
                <a:spcPts val="0"/>
              </a:spcBef>
              <a:spcAft>
                <a:spcPts val="0"/>
              </a:spcAft>
              <a:defRPr/>
            </a:lvl1pPr>
            <a:lvl2pPr algn="ctr" rtl="0">
              <a:spcBef>
                <a:spcPts val="0"/>
              </a:spcBef>
              <a:spcAft>
                <a:spcPts val="0"/>
              </a:spcAft>
              <a:defRPr/>
            </a:lvl2pPr>
            <a:lvl3pPr algn="ctr" rtl="0">
              <a:spcBef>
                <a:spcPts val="0"/>
              </a:spcBef>
              <a:spcAft>
                <a:spcPts val="0"/>
              </a:spcAft>
              <a:defRPr/>
            </a:lvl3pPr>
            <a:lvl4pPr algn="ctr" rtl="0">
              <a:spcBef>
                <a:spcPts val="0"/>
              </a:spcBef>
              <a:spcAft>
                <a:spcPts val="0"/>
              </a:spcAft>
              <a:defRPr/>
            </a:lvl4pPr>
            <a:lvl5pPr algn="ctr" rtl="0">
              <a:spcBef>
                <a:spcPts val="0"/>
              </a:spcBef>
              <a:spcAft>
                <a:spcPts val="0"/>
              </a:spcAft>
              <a:defRPr/>
            </a:lvl5pPr>
            <a:lvl6pPr marL="457200" algn="ctr" rtl="0">
              <a:spcBef>
                <a:spcPts val="0"/>
              </a:spcBef>
              <a:spcAft>
                <a:spcPts val="0"/>
              </a:spcAft>
              <a:defRPr/>
            </a:lvl6pPr>
            <a:lvl7pPr marL="914400" algn="ctr" rtl="0">
              <a:spcBef>
                <a:spcPts val="0"/>
              </a:spcBef>
              <a:spcAft>
                <a:spcPts val="0"/>
              </a:spcAft>
              <a:defRPr/>
            </a:lvl7pPr>
            <a:lvl8pPr marL="1371600" algn="ctr" rtl="0">
              <a:spcBef>
                <a:spcPts val="0"/>
              </a:spcBef>
              <a:spcAft>
                <a:spcPts val="0"/>
              </a:spcAft>
              <a:defRPr/>
            </a:lvl8pPr>
            <a:lvl9pPr marL="1828800" algn="ctr" rtl="0"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body" idx="1"/>
          </p:nvPr>
        </p:nvSpPr>
        <p:spPr>
          <a:xfrm>
            <a:off x="609600" y="1637000"/>
            <a:ext cx="109728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/>
            </a:lvl1pPr>
            <a:lvl2pPr marL="742950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/>
            </a:lvl2pPr>
            <a:lvl3pPr marL="1143000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/>
            </a:lvl3pPr>
            <a:lvl4pPr marL="1600200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/>
            </a:lvl4pPr>
            <a:lvl5pPr marL="2057400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»"/>
              <a:defRPr/>
            </a:lvl5pPr>
            <a:lvl6pPr marL="25146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6pPr>
            <a:lvl7pPr marL="29718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7pPr>
            <a:lvl8pPr marL="34290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8pPr>
            <a:lvl9pPr marL="38862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>
            <a:spLocks noGrp="1"/>
          </p:cNvSpPr>
          <p:nvPr>
            <p:ph type="ctrTitle"/>
          </p:nvPr>
        </p:nvSpPr>
        <p:spPr>
          <a:xfrm>
            <a:off x="914400" y="2130425"/>
            <a:ext cx="10363200" cy="147002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ctr" rtl="0">
              <a:spcBef>
                <a:spcPts val="0"/>
              </a:spcBef>
              <a:spcAft>
                <a:spcPts val="0"/>
              </a:spcAft>
              <a:defRPr/>
            </a:lvl1pPr>
            <a:lvl2pPr marL="0" marR="0" indent="0" algn="ctr" rtl="0">
              <a:spcBef>
                <a:spcPts val="0"/>
              </a:spcBef>
              <a:spcAft>
                <a:spcPts val="0"/>
              </a:spcAft>
              <a:defRPr/>
            </a:lvl2pPr>
            <a:lvl3pPr marL="0" marR="0" indent="0" algn="ctr" rtl="0">
              <a:spcBef>
                <a:spcPts val="0"/>
              </a:spcBef>
              <a:spcAft>
                <a:spcPts val="0"/>
              </a:spcAft>
              <a:defRPr/>
            </a:lvl3pPr>
            <a:lvl4pPr marL="0" marR="0" indent="0" algn="ctr" rtl="0">
              <a:spcBef>
                <a:spcPts val="0"/>
              </a:spcBef>
              <a:spcAft>
                <a:spcPts val="0"/>
              </a:spcAft>
              <a:defRPr/>
            </a:lvl4pPr>
            <a:lvl5pPr marL="0" marR="0" indent="0" algn="ctr" rtl="0">
              <a:spcBef>
                <a:spcPts val="0"/>
              </a:spcBef>
              <a:spcAft>
                <a:spcPts val="0"/>
              </a:spcAft>
              <a:defRPr/>
            </a:lvl5pPr>
            <a:lvl6pPr marL="457200" marR="0" indent="0" algn="ctr" rtl="0">
              <a:spcBef>
                <a:spcPts val="0"/>
              </a:spcBef>
              <a:spcAft>
                <a:spcPts val="0"/>
              </a:spcAft>
              <a:defRPr/>
            </a:lvl6pPr>
            <a:lvl7pPr marL="914400" marR="0" indent="0" algn="ctr" rtl="0">
              <a:spcBef>
                <a:spcPts val="0"/>
              </a:spcBef>
              <a:spcAft>
                <a:spcPts val="0"/>
              </a:spcAft>
              <a:defRPr/>
            </a:lvl7pPr>
            <a:lvl8pPr marL="1371600" marR="0" indent="0" algn="ctr" rtl="0">
              <a:spcBef>
                <a:spcPts val="0"/>
              </a:spcBef>
              <a:spcAft>
                <a:spcPts val="0"/>
              </a:spcAft>
              <a:defRPr/>
            </a:lvl8pPr>
            <a:lvl9pPr marL="1828800" marR="0" indent="0" algn="ctr" rtl="0"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subTitle" idx="1"/>
          </p:nvPr>
        </p:nvSpPr>
        <p:spPr>
          <a:xfrm>
            <a:off x="1828801" y="3886200"/>
            <a:ext cx="8534399" cy="17526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ctr" rtl="0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Font typeface="Calibri"/>
              <a:buNone/>
              <a:defRPr/>
            </a:lvl1pPr>
            <a:lvl2pPr marL="457200" marR="0" indent="0" algn="ctr" rtl="0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Font typeface="Calibri"/>
              <a:buNone/>
              <a:defRPr/>
            </a:lvl2pPr>
            <a:lvl3pPr marL="914400" marR="0" indent="0" algn="ctr" rtl="0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Font typeface="Calibri"/>
              <a:buNone/>
              <a:defRPr/>
            </a:lvl3pPr>
            <a:lvl4pPr marL="1371600" marR="0" indent="0" algn="ctr" rtl="0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Font typeface="Calibri"/>
              <a:buNone/>
              <a:defRPr/>
            </a:lvl4pPr>
            <a:lvl5pPr marL="1828800" marR="0" indent="0" algn="ctr" rtl="0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Font typeface="Calibri"/>
              <a:buNone/>
              <a:defRPr/>
            </a:lvl5pPr>
            <a:lvl6pPr marL="2286000" marR="0" indent="0" algn="ctr" rtl="0">
              <a:spcBef>
                <a:spcPts val="400"/>
              </a:spcBef>
              <a:buClr>
                <a:srgbClr val="888888"/>
              </a:buClr>
              <a:buFont typeface="Calibri"/>
              <a:buNone/>
              <a:defRPr/>
            </a:lvl6pPr>
            <a:lvl7pPr marL="2743200" marR="0" indent="0" algn="ctr" rtl="0">
              <a:spcBef>
                <a:spcPts val="400"/>
              </a:spcBef>
              <a:buClr>
                <a:srgbClr val="888888"/>
              </a:buClr>
              <a:buFont typeface="Calibri"/>
              <a:buNone/>
              <a:defRPr/>
            </a:lvl7pPr>
            <a:lvl8pPr marL="3200400" marR="0" indent="0" algn="ctr" rtl="0">
              <a:spcBef>
                <a:spcPts val="400"/>
              </a:spcBef>
              <a:buClr>
                <a:srgbClr val="888888"/>
              </a:buClr>
              <a:buFont typeface="Calibri"/>
              <a:buNone/>
              <a:defRPr/>
            </a:lvl8pPr>
            <a:lvl9pPr marL="3657600" marR="0" indent="0" algn="ctr" rtl="0">
              <a:spcBef>
                <a:spcPts val="400"/>
              </a:spcBef>
              <a:buClr>
                <a:srgbClr val="888888"/>
              </a:buClr>
              <a:buFont typeface="Calibri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hape 9"/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ctr" rtl="0">
              <a:spcBef>
                <a:spcPts val="0"/>
              </a:spcBef>
              <a:spcAft>
                <a:spcPts val="0"/>
              </a:spcAft>
              <a:defRPr/>
            </a:lvl1pPr>
            <a:lvl2pPr marL="0" marR="0" indent="0" algn="ctr" rtl="0">
              <a:spcBef>
                <a:spcPts val="0"/>
              </a:spcBef>
              <a:spcAft>
                <a:spcPts val="0"/>
              </a:spcAft>
              <a:defRPr/>
            </a:lvl2pPr>
            <a:lvl3pPr marL="0" marR="0" indent="0" algn="ctr" rtl="0">
              <a:spcBef>
                <a:spcPts val="0"/>
              </a:spcBef>
              <a:spcAft>
                <a:spcPts val="0"/>
              </a:spcAft>
              <a:defRPr/>
            </a:lvl3pPr>
            <a:lvl4pPr marL="0" marR="0" indent="0" algn="ctr" rtl="0">
              <a:spcBef>
                <a:spcPts val="0"/>
              </a:spcBef>
              <a:spcAft>
                <a:spcPts val="0"/>
              </a:spcAft>
              <a:defRPr/>
            </a:lvl4pPr>
            <a:lvl5pPr marL="0" marR="0" indent="0" algn="ctr" rtl="0">
              <a:spcBef>
                <a:spcPts val="0"/>
              </a:spcBef>
              <a:spcAft>
                <a:spcPts val="0"/>
              </a:spcAft>
              <a:defRPr/>
            </a:lvl5pPr>
            <a:lvl6pPr marL="457200" marR="0" indent="0" algn="ctr" rtl="0">
              <a:spcBef>
                <a:spcPts val="0"/>
              </a:spcBef>
              <a:spcAft>
                <a:spcPts val="0"/>
              </a:spcAft>
              <a:defRPr/>
            </a:lvl6pPr>
            <a:lvl7pPr marL="914400" marR="0" indent="0" algn="ctr" rtl="0">
              <a:spcBef>
                <a:spcPts val="0"/>
              </a:spcBef>
              <a:spcAft>
                <a:spcPts val="0"/>
              </a:spcAft>
              <a:defRPr/>
            </a:lvl7pPr>
            <a:lvl8pPr marL="1371600" marR="0" indent="0" algn="ctr" rtl="0">
              <a:spcBef>
                <a:spcPts val="0"/>
              </a:spcBef>
              <a:spcAft>
                <a:spcPts val="0"/>
              </a:spcAft>
              <a:defRPr/>
            </a:lvl8pPr>
            <a:lvl9pPr marL="1828800" marR="0" indent="0" algn="ctr" rtl="0"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10" name="Shape 10"/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1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/>
            </a:lvl1pPr>
            <a:lvl2pPr marL="742950" marR="0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/>
            </a:lvl2pPr>
            <a:lvl3pPr marL="1143000" marR="0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/>
            </a:lvl3pPr>
            <a:lvl4pPr marL="1600200" marR="0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/>
            </a:lvl4pPr>
            <a:lvl5pPr marL="2057400" marR="0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»"/>
              <a:defRPr/>
            </a:lvl5pPr>
            <a:lvl6pPr marL="2514600" marR="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6pPr>
            <a:lvl7pPr marL="2971800" marR="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7pPr>
            <a:lvl8pPr marL="3429000" marR="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8pPr>
            <a:lvl9pPr marL="3886200" marR="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ldNum" idx="12"/>
          </p:nvPr>
        </p:nvSpPr>
        <p:spPr>
          <a:xfrm>
            <a:off x="8737601" y="6356351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R="0" algn="ctr" rtl="0">
              <a:spcBef>
                <a:spcPts val="0"/>
              </a:spcBef>
              <a:defRPr/>
            </a:lvl1pPr>
          </a:lstStyle>
          <a:p>
            <a:endParaRPr/>
          </a:p>
        </p:txBody>
      </p:sp>
      <p:pic>
        <p:nvPicPr>
          <p:cNvPr id="8" name="Picture 7" descr="jtbg1.jpg"/>
          <p:cNvPicPr>
            <a:picLocks noChangeAspect="1"/>
          </p:cNvPicPr>
          <p:nvPr userDrawn="1"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"/>
            <a:ext cx="12192000" cy="2066925"/>
          </a:xfrm>
          <a:prstGeom prst="rect">
            <a:avLst/>
          </a:prstGeom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dhedgefundtrader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7" Type="http://schemas.openxmlformats.org/officeDocument/2006/relationships/image" Target="../media/image38.jpe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7.pn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6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7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9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1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5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9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0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2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9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9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9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9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8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0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2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4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6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8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0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2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4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9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7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9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1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3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5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7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9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e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1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gif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3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e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5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7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9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1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jpe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3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5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7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9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9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131.png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9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e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9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9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9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9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9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9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9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9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9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9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jpe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9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6.png"/><Relationship Id="rId5" Type="http://schemas.openxmlformats.org/officeDocument/2006/relationships/image" Target="../media/image145.jpeg"/><Relationship Id="rId4" Type="http://schemas.openxmlformats.org/officeDocument/2006/relationships/image" Target="../media/image37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e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48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jpe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50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jpe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52.pn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jpe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54.png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9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9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jpe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9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pn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9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pn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9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9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pn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9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9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pn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9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9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pn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9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9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9.xml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jpe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9.xml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0.png"/><Relationship Id="rId5" Type="http://schemas.openxmlformats.org/officeDocument/2006/relationships/image" Target="../media/image169.jpeg"/><Relationship Id="rId4" Type="http://schemas.openxmlformats.org/officeDocument/2006/relationships/image" Target="../media/image37.pn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eg"/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72.png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74.png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jpeg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76.png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178.png"/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7.jpeg"/><Relationship Id="rId5" Type="http://schemas.openxmlformats.org/officeDocument/2006/relationships/image" Target="../media/image37.png"/><Relationship Id="rId4" Type="http://schemas.openxmlformats.org/officeDocument/2006/relationships/image" Target="../media/image144.svg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jpeg"/><Relationship Id="rId2" Type="http://schemas.openxmlformats.org/officeDocument/2006/relationships/notesSlide" Target="../notesSlides/notesSlide9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80.png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2" Type="http://schemas.openxmlformats.org/officeDocument/2006/relationships/notesSlide" Target="../notesSlides/notesSlide9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82.png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jpeg"/><Relationship Id="rId2" Type="http://schemas.openxmlformats.org/officeDocument/2006/relationships/notesSlide" Target="../notesSlides/notesSlide9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84.png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jpeg"/><Relationship Id="rId1" Type="http://schemas.openxmlformats.org/officeDocument/2006/relationships/slideLayout" Target="../slideLayouts/slideLayout9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jpeg"/><Relationship Id="rId2" Type="http://schemas.openxmlformats.org/officeDocument/2006/relationships/notesSlide" Target="../notesSlides/notesSlide94.xml"/><Relationship Id="rId1" Type="http://schemas.openxmlformats.org/officeDocument/2006/relationships/slideLayout" Target="../slideLayouts/slideLayout9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7.png"/><Relationship Id="rId1" Type="http://schemas.openxmlformats.org/officeDocument/2006/relationships/slideLayout" Target="../slideLayouts/slideLayout9.xm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.png"/><Relationship Id="rId2" Type="http://schemas.openxmlformats.org/officeDocument/2006/relationships/image" Target="../media/image188.png"/><Relationship Id="rId1" Type="http://schemas.openxmlformats.org/officeDocument/2006/relationships/slideLayout" Target="../slideLayouts/slideLayout9.xml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jpeg"/><Relationship Id="rId2" Type="http://schemas.openxmlformats.org/officeDocument/2006/relationships/notesSlide" Target="../notesSlides/notesSlide95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92.png"/><Relationship Id="rId4" Type="http://schemas.openxmlformats.org/officeDocument/2006/relationships/image" Target="../media/image191.jpeg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eg"/><Relationship Id="rId2" Type="http://schemas.openxmlformats.org/officeDocument/2006/relationships/notesSlide" Target="../notesSlides/notesSlide9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94.png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5.jpeg"/><Relationship Id="rId1" Type="http://schemas.openxmlformats.org/officeDocument/2006/relationships/slideLayout" Target="../slideLayouts/slideLayout9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hyperlink" Target="mailto:madhedgefundtrader@yahoo.com" TargetMode="External"/><Relationship Id="rId2" Type="http://schemas.openxmlformats.org/officeDocument/2006/relationships/notesSlide" Target="../notesSlides/notesSlide9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9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Shape 52"/>
          <p:cNvSpPr txBox="1">
            <a:spLocks noGrp="1"/>
          </p:cNvSpPr>
          <p:nvPr>
            <p:ph type="title"/>
          </p:nvPr>
        </p:nvSpPr>
        <p:spPr>
          <a:xfrm>
            <a:off x="2362200" y="304800"/>
            <a:ext cx="7924800" cy="1371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dirty="0">
                <a:solidFill>
                  <a:schemeClr val="dk1"/>
                </a:solidFill>
                <a:ea typeface="Calibri"/>
              </a:rPr>
              <a:t>The Mad Hedge Fund Trader</a:t>
            </a:r>
            <a:br>
              <a:rPr lang="en-US" sz="2800" dirty="0">
                <a:solidFill>
                  <a:schemeClr val="dk1"/>
                </a:solidFill>
                <a:ea typeface="Calibri"/>
              </a:rPr>
            </a:br>
            <a:r>
              <a:rPr lang="en-US" sz="2800" dirty="0">
                <a:solidFill>
                  <a:schemeClr val="dk1"/>
                </a:solidFill>
                <a:ea typeface="Calibri"/>
              </a:rPr>
              <a:t>“</a:t>
            </a:r>
            <a:r>
              <a:rPr lang="en-US" sz="2800">
                <a:solidFill>
                  <a:schemeClr val="dk1"/>
                </a:solidFill>
                <a:ea typeface="Calibri"/>
              </a:rPr>
              <a:t>Short Squeeze”</a:t>
            </a:r>
            <a:br>
              <a:rPr lang="en-US" sz="2800" dirty="0">
                <a:latin typeface="Calibri"/>
                <a:ea typeface="Calibri"/>
                <a:cs typeface="Calibri"/>
              </a:rPr>
            </a:br>
            <a:endParaRPr lang="en-US" sz="2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" name="Shape 53"/>
          <p:cNvSpPr txBox="1">
            <a:spLocks noGrp="1"/>
          </p:cNvSpPr>
          <p:nvPr>
            <p:ph type="body" idx="1"/>
          </p:nvPr>
        </p:nvSpPr>
        <p:spPr>
          <a:xfrm>
            <a:off x="1905000" y="5105402"/>
            <a:ext cx="8229600" cy="1263867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indent="-342900" algn="ctr">
              <a:lnSpc>
                <a:spcPct val="80000"/>
              </a:lnSpc>
              <a:spcBef>
                <a:spcPts val="0"/>
              </a:spcBef>
              <a:buSzPct val="25000"/>
              <a:buNone/>
            </a:pP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With John Thomas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Silicon Valley,</a:t>
            </a:r>
            <a:r>
              <a:rPr lang="en-US" sz="28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 April 22, 2026</a:t>
            </a:r>
            <a:br>
              <a:rPr lang="en-US" sz="2400" i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100" u="sng" dirty="0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www.madhedgefundtrader.com</a:t>
            </a:r>
            <a:r>
              <a:rPr lang="en-US" sz="3100" dirty="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7C6965F-B224-E325-1038-3A9D469EB468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73789" y="1676400"/>
            <a:ext cx="5301622" cy="2982162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CACC8-C900-3935-14EF-680F2E7AE8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C5D55-F794-4DEF-966C-FE366DE4B6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DD5767-23B8-DFB7-93DB-F13B5B2309C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42942" y="0"/>
            <a:ext cx="83061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800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51BF5-BE27-8E57-CD2D-B2BCCE840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E8FB33-6FD9-5A3D-BBD0-E99C6C6451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0B0ED6-ACCA-A00B-E19D-D465A1DE8FF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50191" y="0"/>
            <a:ext cx="68916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893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 txBox="1">
            <a:spLocks noGrp="1"/>
          </p:cNvSpPr>
          <p:nvPr>
            <p:ph type="title"/>
          </p:nvPr>
        </p:nvSpPr>
        <p:spPr>
          <a:xfrm>
            <a:off x="2209800" y="381000"/>
            <a:ext cx="8229600" cy="990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Trade Alert Performance</a:t>
            </a:r>
            <a:b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New All-Time Highs-17 Consecutive Positive Months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400" b="1" i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371600" y="1676400"/>
            <a:ext cx="8305800" cy="4800599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indent="0">
              <a:spcBef>
                <a:spcPts val="0"/>
              </a:spcBef>
              <a:buSzPct val="25000"/>
              <a:buNone/>
            </a:pP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*January  </a:t>
            </a:r>
            <a:r>
              <a:rPr lang="en-US" sz="2200" dirty="0">
                <a:solidFill>
                  <a:srgbClr val="008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22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+1.97%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MTD               *July  </a:t>
            </a:r>
            <a:r>
              <a:rPr lang="en-US" sz="2200" dirty="0">
                <a:solidFill>
                  <a:srgbClr val="008000"/>
                </a:solidFill>
                <a:latin typeface="Calibri"/>
                <a:ea typeface="Calibri"/>
                <a:cs typeface="Calibri"/>
                <a:sym typeface="Calibri"/>
              </a:rPr>
              <a:t>+5.21%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</a:t>
            </a:r>
            <a:br>
              <a:rPr lang="en-US" sz="22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*February  </a:t>
            </a: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+3.08% </a:t>
            </a: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Final   </a:t>
            </a:r>
            <a:r>
              <a:rPr lang="en-US" sz="20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             </a:t>
            </a:r>
            <a:r>
              <a:rPr lang="en-US" sz="2200" dirty="0">
                <a:latin typeface="Calibri"/>
                <a:ea typeface="Calibri"/>
                <a:cs typeface="Calibri"/>
                <a:sym typeface="Calibri"/>
              </a:rPr>
              <a:t>*August 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+1.37%</a:t>
            </a:r>
            <a:r>
              <a:rPr lang="en-US" sz="22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</a:t>
            </a:r>
            <a:br>
              <a:rPr lang="en-US" sz="2000" b="1" dirty="0"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dirty="0">
                <a:latin typeface="Calibri"/>
                <a:ea typeface="Calibri"/>
                <a:cs typeface="Calibri"/>
                <a:sym typeface="Calibri"/>
              </a:rPr>
              <a:t>*March     </a:t>
            </a:r>
            <a:r>
              <a:rPr lang="en-US" sz="22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-5.76%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MTD  </a:t>
            </a:r>
            <a:r>
              <a:rPr lang="en-US" sz="22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            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*September 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+2.21%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</a:t>
            </a:r>
            <a:br>
              <a:rPr lang="en-US" sz="22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dirty="0">
                <a:latin typeface="Calibri"/>
                <a:ea typeface="Calibri"/>
                <a:cs typeface="Calibri"/>
                <a:sym typeface="Calibri"/>
              </a:rPr>
              <a:t>*April       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+1.81%</a:t>
            </a:r>
            <a:r>
              <a:rPr lang="en-US" sz="22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               *October 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+3.11%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</a:t>
            </a:r>
            <a:br>
              <a:rPr lang="en-US" sz="22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*May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      </a:t>
            </a:r>
            <a:r>
              <a:rPr lang="en-US" sz="22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 +2.51% 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              *November 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+2.33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</a:t>
            </a:r>
            <a:br>
              <a:rPr lang="en-US" sz="22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*June      </a:t>
            </a:r>
            <a:r>
              <a:rPr lang="en-US" sz="2200" dirty="0">
                <a:solidFill>
                  <a:srgbClr val="008000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+15.48% </a:t>
            </a:r>
            <a: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          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*December 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+2.66%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</a:t>
            </a:r>
            <a:b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 dirty="0"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*2026 Year To Date </a:t>
            </a: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+0.13</a:t>
            </a:r>
            <a:r>
              <a:rPr lang="en-US" sz="2000" b="1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%</a:t>
            </a:r>
            <a:br>
              <a:rPr lang="en-US" sz="20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b="1" dirty="0">
                <a:solidFill>
                  <a:srgbClr val="008000"/>
                </a:solidFill>
                <a:latin typeface="Calibri"/>
                <a:ea typeface="Calibri"/>
                <a:cs typeface="Calibri"/>
                <a:sym typeface="Calibri"/>
              </a:rPr>
              <a:t>+813.96% </a:t>
            </a:r>
            <a:r>
              <a:rPr lang="en-US" sz="20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since inception</a:t>
            </a:r>
            <a:br>
              <a:rPr lang="en-US" sz="20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*Versus 79.79% for all of 2023</a:t>
            </a:r>
            <a:br>
              <a:rPr lang="en-US" sz="2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*Versus 75.29% for all of 2024 </a:t>
            </a:r>
            <a:br>
              <a:rPr lang="en-US" sz="2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*Versus 62.02% for all of 2025</a:t>
            </a:r>
            <a:br>
              <a:rPr lang="en-US" sz="2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sz="2000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220200" y="1943099"/>
            <a:ext cx="2133600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15447986"/>
      </p:ext>
    </p:extLst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853EC-02CD-5444-6FD1-4C1074A8C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6C6817-F5DE-DD1E-A9E1-B27FD28288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5AFD80-D934-C768-BA3D-5FF9E3D656E9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428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8DB98-7440-55CC-DF2C-8DA174716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FA33FE-F335-315F-1DC4-4CAA6E1CCE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22EC8F-B10C-AD62-9A10-63FEE7FEC6E1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93877" y="0"/>
            <a:ext cx="660424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104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B4A79E0C-D03C-894E-8D0C-D6C1DECB54F1}"/>
              </a:ext>
            </a:extLst>
          </p:cNvPr>
          <p:cNvSpPr txBox="1"/>
          <p:nvPr/>
        </p:nvSpPr>
        <p:spPr>
          <a:xfrm>
            <a:off x="8727990" y="2221944"/>
            <a:ext cx="259398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/>
              <a:t>Expiration Value</a:t>
            </a:r>
            <a:br>
              <a:rPr lang="en-US" sz="2400" b="1" dirty="0"/>
            </a:br>
            <a:r>
              <a:rPr lang="en-US" sz="2400" b="1" dirty="0">
                <a:solidFill>
                  <a:srgbClr val="00A64B"/>
                </a:solidFill>
              </a:rPr>
              <a:t>+1.38%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32160A-02C6-392E-55B2-BB485B314BB1}"/>
              </a:ext>
            </a:extLst>
          </p:cNvPr>
          <p:cNvSpPr txBox="1"/>
          <p:nvPr/>
        </p:nvSpPr>
        <p:spPr>
          <a:xfrm>
            <a:off x="849086" y="-547593"/>
            <a:ext cx="10669506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br>
              <a:rPr lang="en-US" sz="2400" b="1" dirty="0"/>
            </a:br>
            <a:br>
              <a:rPr lang="en-US" sz="2400" b="1" dirty="0"/>
            </a:br>
            <a:r>
              <a:rPr lang="en-US" sz="2400" b="1" dirty="0"/>
              <a:t>Portfolio Review – High Risk Market Require Maximum Cash</a:t>
            </a:r>
            <a:br>
              <a:rPr lang="en-US" sz="2400" b="1" dirty="0"/>
            </a:br>
            <a:r>
              <a:rPr lang="en-US" sz="2400" b="1" dirty="0"/>
              <a:t>10% risk on, 0% risk off, 90% cash</a:t>
            </a:r>
            <a:br>
              <a:rPr lang="en-US" sz="2400" b="1" dirty="0"/>
            </a:br>
            <a:br>
              <a:rPr lang="en-US" sz="2400" b="1" dirty="0"/>
            </a:br>
            <a:br>
              <a:rPr lang="en-US" sz="2400" b="1" dirty="0"/>
            </a:br>
            <a:endParaRPr lang="en-US" sz="2400" b="1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4686764-CAA1-91F9-748E-8665ADF9DA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569715"/>
              </p:ext>
            </p:extLst>
          </p:nvPr>
        </p:nvGraphicFramePr>
        <p:xfrm>
          <a:off x="849086" y="1471613"/>
          <a:ext cx="4663739" cy="4525960"/>
        </p:xfrm>
        <a:graphic>
          <a:graphicData uri="http://schemas.openxmlformats.org/drawingml/2006/table">
            <a:tbl>
              <a:tblPr>
                <a:tableStyleId>{D65DD7F7-462A-4F70-8277-D15755171BC1}</a:tableStyleId>
              </a:tblPr>
              <a:tblGrid>
                <a:gridCol w="3573984">
                  <a:extLst>
                    <a:ext uri="{9D8B030D-6E8A-4147-A177-3AD203B41FA5}">
                      <a16:colId xmlns:a16="http://schemas.microsoft.com/office/drawing/2014/main" val="2604948713"/>
                    </a:ext>
                  </a:extLst>
                </a:gridCol>
                <a:gridCol w="1089755">
                  <a:extLst>
                    <a:ext uri="{9D8B030D-6E8A-4147-A177-3AD203B41FA5}">
                      <a16:colId xmlns:a16="http://schemas.microsoft.com/office/drawing/2014/main" val="1200633593"/>
                    </a:ext>
                  </a:extLst>
                </a:gridCol>
              </a:tblGrid>
              <a:tr h="211832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Asset Class Breakdown</a:t>
                      </a: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 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3458831603"/>
                  </a:ext>
                </a:extLst>
              </a:tr>
              <a:tr h="211832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 </a:t>
                      </a: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 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2387699699"/>
                  </a:ext>
                </a:extLst>
              </a:tr>
              <a:tr h="211832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Risk Adjusted Basis</a:t>
                      </a: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 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4078675102"/>
                  </a:ext>
                </a:extLst>
              </a:tr>
              <a:tr h="211832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 </a:t>
                      </a: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 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3011290869"/>
                  </a:ext>
                </a:extLst>
              </a:tr>
              <a:tr h="23663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500" u="none" strike="noStrike">
                          <a:effectLst/>
                        </a:rPr>
                        <a:t> 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500" u="none" strike="noStrike">
                          <a:effectLst/>
                        </a:rPr>
                        <a:t> </a:t>
                      </a:r>
                      <a:endParaRPr lang="en-US" sz="15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3203099949"/>
                  </a:ext>
                </a:extLst>
              </a:tr>
              <a:tr h="22009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4235249140"/>
                  </a:ext>
                </a:extLst>
              </a:tr>
              <a:tr h="236631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500" u="none" strike="noStrike">
                          <a:effectLst/>
                        </a:rPr>
                        <a:t>NO POSITIONS</a:t>
                      </a:r>
                      <a:endParaRPr lang="en-US" sz="15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300513940"/>
                  </a:ext>
                </a:extLst>
              </a:tr>
              <a:tr h="22009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3039437045"/>
                  </a:ext>
                </a:extLst>
              </a:tr>
              <a:tr h="22009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400" u="none" strike="noStrike">
                          <a:effectLst/>
                        </a:rPr>
                        <a:t>(NFLX) 5/$84-$89 call spread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400" u="none" strike="noStrike">
                          <a:effectLst/>
                        </a:rPr>
                        <a:t>10.00%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2251203875"/>
                  </a:ext>
                </a:extLst>
              </a:tr>
              <a:tr h="22009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550954567"/>
                  </a:ext>
                </a:extLst>
              </a:tr>
              <a:tr h="236631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500" u="sng" strike="noStrike">
                          <a:effectLst/>
                        </a:rPr>
                        <a:t>Risk Off</a:t>
                      </a:r>
                      <a:endParaRPr lang="en-US" sz="1500" b="1" i="0" u="sng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500" u="none" strike="noStrike">
                          <a:effectLst/>
                        </a:rPr>
                        <a:t> </a:t>
                      </a:r>
                      <a:endParaRPr lang="en-US" sz="15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457478274"/>
                  </a:ext>
                </a:extLst>
              </a:tr>
              <a:tr h="236631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500" u="sng" strike="noStrike">
                          <a:effectLst/>
                        </a:rPr>
                        <a:t> </a:t>
                      </a:r>
                      <a:endParaRPr lang="en-US" sz="1500" b="1" i="0" u="sng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500" u="none" strike="noStrike">
                          <a:effectLst/>
                        </a:rPr>
                        <a:t> </a:t>
                      </a:r>
                      <a:endParaRPr lang="en-US" sz="15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1867295741"/>
                  </a:ext>
                </a:extLst>
              </a:tr>
              <a:tr h="22009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4107553808"/>
                  </a:ext>
                </a:extLst>
              </a:tr>
              <a:tr h="236631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500" u="none" strike="noStrike">
                          <a:effectLst/>
                        </a:rPr>
                        <a:t> 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500" u="none" strike="noStrike">
                          <a:effectLst/>
                        </a:rPr>
                        <a:t> </a:t>
                      </a:r>
                      <a:endParaRPr lang="en-US" sz="15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3052582893"/>
                  </a:ext>
                </a:extLst>
              </a:tr>
              <a:tr h="23663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500" u="none" strike="noStrike">
                          <a:effectLst/>
                        </a:rPr>
                        <a:t> </a:t>
                      </a:r>
                      <a:endParaRPr lang="en-US" sz="15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500" u="none" strike="noStrike">
                          <a:effectLst/>
                        </a:rPr>
                        <a:t> </a:t>
                      </a:r>
                      <a:endParaRPr lang="en-US" sz="15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733389518"/>
                  </a:ext>
                </a:extLst>
              </a:tr>
              <a:tr h="236631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Total Net Position</a:t>
                      </a: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500" u="none" strike="noStrike">
                          <a:effectLst/>
                        </a:rPr>
                        <a:t>10.00%</a:t>
                      </a:r>
                      <a:endParaRPr lang="en-US" sz="15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79562438"/>
                  </a:ext>
                </a:extLst>
              </a:tr>
              <a:tr h="23663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500" u="none" strike="noStrike">
                          <a:effectLst/>
                        </a:rPr>
                        <a:t> </a:t>
                      </a:r>
                      <a:endParaRPr lang="en-US" sz="15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500" u="none" strike="noStrike">
                          <a:effectLst/>
                        </a:rPr>
                        <a:t> </a:t>
                      </a:r>
                      <a:endParaRPr lang="en-US" sz="15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1175796152"/>
                  </a:ext>
                </a:extLst>
              </a:tr>
              <a:tr h="236631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Total Gross Position</a:t>
                      </a: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500" u="none" strike="noStrike">
                          <a:effectLst/>
                        </a:rPr>
                        <a:t>10.00%</a:t>
                      </a:r>
                      <a:endParaRPr lang="en-US" sz="15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619371756"/>
                  </a:ext>
                </a:extLst>
              </a:tr>
              <a:tr h="211832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u="none" strike="noStrike">
                          <a:effectLst/>
                        </a:rPr>
                        <a:t> 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 </a:t>
                      </a: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3762502799"/>
                  </a:ext>
                </a:extLst>
              </a:tr>
              <a:tr h="236631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cash</a:t>
                      </a: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500" u="none" strike="noStrike" dirty="0">
                          <a:effectLst/>
                        </a:rPr>
                        <a:t>90.00%</a:t>
                      </a:r>
                      <a:endParaRPr lang="en-US" sz="1500" b="1" i="0" u="none" strike="noStrike" dirty="0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167" marR="5167" marT="5167" marB="0" anchor="b"/>
                </a:tc>
                <a:extLst>
                  <a:ext uri="{0D108BD9-81ED-4DB2-BD59-A6C34878D82A}">
                    <a16:rowId xmlns:a16="http://schemas.microsoft.com/office/drawing/2014/main" val="547163404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C1ED5849-FE06-9FB3-97DB-9A60208E9EE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27990" y="3429000"/>
            <a:ext cx="3090603" cy="2810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852961"/>
      </p:ext>
    </p:extLst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70AE4-C9CF-1A46-8746-7CAC76C2C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868363"/>
          </a:xfrm>
        </p:spPr>
        <p:txBody>
          <a:bodyPr/>
          <a:lstStyle/>
          <a:p>
            <a:r>
              <a:rPr lang="en-US" sz="2800" b="1" dirty="0"/>
              <a:t>The Method to My </a:t>
            </a:r>
            <a:r>
              <a:rPr lang="en-US" sz="2800" b="1" i="1" dirty="0"/>
              <a:t>Madness</a:t>
            </a:r>
            <a:br>
              <a:rPr lang="en-US" sz="2800" b="1" i="1" dirty="0"/>
            </a:br>
            <a:endParaRPr lang="en-US" sz="18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82DC3C-3A8F-9541-A211-CE5669DBF4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8600" y="1039625"/>
            <a:ext cx="11723914" cy="5647613"/>
          </a:xfrm>
        </p:spPr>
        <p:txBody>
          <a:bodyPr/>
          <a:lstStyle/>
          <a:p>
            <a:pPr marL="203200" indent="0">
              <a:buNone/>
            </a:pPr>
            <a: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*The Straits of Hormuz opened for 24 hours then 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closed again </a:t>
            </a:r>
            <a: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allowing 5 cruise ships to escape the Gulf</a:t>
            </a: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*It cuts off 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20% of the world’s oil, 30% of fertilizer, 10% of aluminum, and 33% of helium for computer chips</a:t>
            </a:r>
            <a:br>
              <a:rPr lang="en-US" sz="2000" dirty="0">
                <a:solidFill>
                  <a:schemeClr val="tx1"/>
                </a:solidFill>
                <a:latin typeface="+mj-lt"/>
              </a:rPr>
            </a:br>
            <a:br>
              <a:rPr lang="en-US" sz="2000" dirty="0">
                <a:solidFill>
                  <a:schemeClr val="tx1"/>
                </a:solidFill>
                <a:latin typeface="+mj-lt"/>
              </a:rPr>
            </a:br>
            <a:r>
              <a:rPr lang="en-US" sz="2000" b="1" dirty="0">
                <a:solidFill>
                  <a:schemeClr val="tx1"/>
                </a:solidFill>
                <a:latin typeface="+mj-lt"/>
              </a:rPr>
              <a:t>*Massive short covering rally </a:t>
            </a:r>
            <a:r>
              <a:rPr lang="en-US" sz="2000" dirty="0">
                <a:solidFill>
                  <a:schemeClr val="tx1"/>
                </a:solidFill>
                <a:latin typeface="+mj-lt"/>
              </a:rPr>
              <a:t>triggered by false peace talks take stocks up to new all-time highs</a:t>
            </a: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*Permanently 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higher gasoline prices </a:t>
            </a:r>
            <a: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will wipe out the benefits</a:t>
            </a: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 of any tax cuts, increase inflation, and slow the economy</a:t>
            </a: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*Bonds </a:t>
            </a:r>
            <a: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still trapped in quicksand and the Fed </a:t>
            </a:r>
            <a:r>
              <a:rPr lang="en-US" sz="2000" dirty="0" err="1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os</a:t>
            </a:r>
            <a: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 only buyer</a:t>
            </a:r>
            <a:br>
              <a:rPr lang="en-US" sz="2000" dirty="0">
                <a:solidFill>
                  <a:schemeClr val="tx1"/>
                </a:solidFill>
                <a:effectLst/>
                <a:latin typeface="+mj-lt"/>
              </a:rPr>
            </a:br>
            <a:br>
              <a:rPr lang="en-US" sz="2000" dirty="0">
                <a:solidFill>
                  <a:schemeClr val="tx1"/>
                </a:solidFill>
                <a:effectLst/>
                <a:latin typeface="+mj-lt"/>
              </a:rPr>
            </a:br>
            <a:r>
              <a:rPr lang="en-US" sz="2000" dirty="0">
                <a:solidFill>
                  <a:schemeClr val="tx1"/>
                </a:solidFill>
                <a:effectLst/>
                <a:latin typeface="+mj-lt"/>
              </a:rPr>
              <a:t>*Jobs</a:t>
            </a:r>
            <a:r>
              <a:rPr lang="en-US" sz="2000" dirty="0">
                <a:solidFill>
                  <a:schemeClr val="tx1"/>
                </a:solidFill>
                <a:latin typeface="+mj-lt"/>
              </a:rPr>
              <a:t> data remains bad and getting worse, </a:t>
            </a:r>
            <a:r>
              <a:rPr lang="en-US" sz="2000" b="1" dirty="0">
                <a:solidFill>
                  <a:schemeClr val="tx1"/>
                </a:solidFill>
                <a:latin typeface="+mj-lt"/>
              </a:rPr>
              <a:t>layoffs accelerating</a:t>
            </a: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*US Dollar </a:t>
            </a:r>
            <a: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at one-year highs on position unwind</a:t>
            </a: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*</a:t>
            </a:r>
            <a:r>
              <a:rPr lang="en-US" sz="2000" b="1" dirty="0">
                <a:solidFill>
                  <a:schemeClr val="tx1"/>
                </a:solidFill>
                <a:latin typeface="+mj-lt"/>
              </a:rPr>
              <a:t>Bitcoin </a:t>
            </a:r>
            <a:r>
              <a:rPr lang="en-US" sz="2000" dirty="0">
                <a:solidFill>
                  <a:schemeClr val="tx1"/>
                </a:solidFill>
                <a:latin typeface="+mj-lt"/>
              </a:rPr>
              <a:t>breaks out to the upside</a:t>
            </a:r>
            <a:br>
              <a:rPr lang="en-US" sz="20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latin typeface="+mj-lt"/>
              </a:rPr>
            </a:br>
            <a:br>
              <a:rPr lang="en-US" sz="2400" dirty="0">
                <a:solidFill>
                  <a:schemeClr val="tx1"/>
                </a:solidFill>
                <a:latin typeface="+mj-lt"/>
              </a:rPr>
            </a:br>
            <a:br>
              <a:rPr lang="en-US" sz="2000" dirty="0">
                <a:solidFill>
                  <a:schemeClr val="tx1"/>
                </a:solidFill>
                <a:latin typeface="+mj-lt"/>
              </a:rPr>
            </a:br>
            <a:br>
              <a:rPr lang="en-US" sz="2000" dirty="0">
                <a:solidFill>
                  <a:schemeClr val="tx1"/>
                </a:solidFill>
                <a:latin typeface="+mj-lt"/>
              </a:rPr>
            </a:br>
            <a:br>
              <a:rPr lang="en-US" sz="2000" dirty="0">
                <a:solidFill>
                  <a:srgbClr val="FF0000"/>
                </a:solidFill>
                <a:latin typeface="+mj-lt"/>
              </a:rPr>
            </a:br>
            <a:br>
              <a:rPr lang="en-US" sz="2000" dirty="0">
                <a:solidFill>
                  <a:srgbClr val="FF0000"/>
                </a:solidFill>
                <a:latin typeface="+mj-lt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+mj-lt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+mn-lt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+mn-lt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+mn-lt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+mn-lt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+mn-lt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2000" dirty="0">
                <a:solidFill>
                  <a:srgbClr val="FF0000"/>
                </a:solidFill>
              </a:rPr>
            </a:br>
            <a:br>
              <a:rPr lang="en-US" sz="20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endParaRPr lang="en-US" sz="1800" dirty="0">
              <a:solidFill>
                <a:srgbClr val="FF0000"/>
              </a:solidFill>
            </a:endParaRPr>
          </a:p>
        </p:txBody>
      </p:sp>
      <p:pic>
        <p:nvPicPr>
          <p:cNvPr id="6" name="Picture 5" descr="A person wearing headphones&#10;&#10;Description automatically generated with medium confidence">
            <a:extLst>
              <a:ext uri="{FF2B5EF4-FFF2-40B4-BE49-F238E27FC236}">
                <a16:creationId xmlns:a16="http://schemas.microsoft.com/office/drawing/2014/main" id="{9B521974-2212-F14A-BB5B-94214332B44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58517" y="3855308"/>
            <a:ext cx="3467102" cy="2728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556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Shape 121"/>
          <p:cNvSpPr txBox="1">
            <a:spLocks noGrp="1"/>
          </p:cNvSpPr>
          <p:nvPr>
            <p:ph type="title"/>
          </p:nvPr>
        </p:nvSpPr>
        <p:spPr>
          <a:xfrm>
            <a:off x="963839" y="123096"/>
            <a:ext cx="96012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Global Economy – Icebergs Ahead! </a:t>
            </a:r>
            <a:endParaRPr lang="en-US" sz="2800" b="1" dirty="0">
              <a:solidFill>
                <a:srgbClr val="FF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64AC9FE-0319-C442-BB1F-0F148EBC93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099752"/>
            <a:ext cx="11081657" cy="5159470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br>
              <a:rPr lang="en-US" sz="2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US" sz="2000" b="1" dirty="0"/>
              <a:t>Inflation </a:t>
            </a:r>
            <a:r>
              <a:rPr lang="en-US" sz="2000" dirty="0"/>
              <a:t>Explodes to Four Year High, with the CPI up 0.9% in March and 3.3% YOY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*The real figure is </a:t>
            </a:r>
            <a:r>
              <a:rPr lang="en-US" sz="2000" b="1" dirty="0"/>
              <a:t>3.9% </a:t>
            </a:r>
            <a:r>
              <a:rPr lang="en-US" sz="2000" dirty="0"/>
              <a:t>after you add back in the 0.6% missing from October and November</a:t>
            </a:r>
            <a:br>
              <a:rPr lang="en-US" sz="2000" dirty="0"/>
            </a:br>
            <a:br>
              <a:rPr lang="en-US" sz="2000" dirty="0"/>
            </a:br>
            <a:r>
              <a:rPr lang="en-US" sz="1800" b="1" dirty="0"/>
              <a:t>*Core PCE </a:t>
            </a:r>
            <a:r>
              <a:rPr lang="en-US" sz="1800" dirty="0"/>
              <a:t>price index rises 0.4% for second straight month; up 3.0% year over year </a:t>
            </a:r>
            <a:br>
              <a:rPr lang="en-US" sz="2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US" sz="1800" b="1" dirty="0"/>
              <a:t>IMF cuts 2026 global GDP growth forecast to 3.1%,  </a:t>
            </a:r>
            <a:r>
              <a:rPr lang="en-US" sz="1800" dirty="0"/>
              <a:t>assuming a short-lived Iran war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*World is drifting toward 'adverse scenario' of </a:t>
            </a:r>
            <a:r>
              <a:rPr lang="en-US" sz="1800" b="1" dirty="0"/>
              <a:t>2.5% 2026 growth, </a:t>
            </a:r>
            <a:b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US" sz="1800" b="1" dirty="0"/>
              <a:t>Producer Price Index </a:t>
            </a:r>
            <a:r>
              <a:rPr lang="en-US" sz="1800" dirty="0"/>
              <a:t>Jumps 0.5% in March </a:t>
            </a:r>
            <a:b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US" sz="1800" b="1" dirty="0"/>
              <a:t>Consumer Confidence </a:t>
            </a:r>
            <a:r>
              <a:rPr lang="en-US" sz="1800" dirty="0"/>
              <a:t>Hits Record Lows </a:t>
            </a:r>
            <a:b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US" sz="1800" b="1" dirty="0"/>
              <a:t>Cattle Prices </a:t>
            </a:r>
            <a:r>
              <a:rPr lang="en-US" sz="1800" dirty="0"/>
              <a:t>are Soaring </a:t>
            </a:r>
            <a:b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dirty="0">
              <a:latin typeface="+mj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C96A5D-D2A3-84BB-6AAB-81C2D505902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88086" y="3822529"/>
            <a:ext cx="3755572" cy="2816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47561"/>
      </p:ext>
    </p:extLst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17ACB-B4D1-0224-EA98-042772A99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97C449-242F-384A-8F81-365C9CFE53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7E3E72-3AF4-F295-3057-ED5574ECF1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762000"/>
            <a:ext cx="10472058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741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7365" y="457200"/>
            <a:ext cx="9911255" cy="1143000"/>
          </a:xfrm>
        </p:spPr>
        <p:txBody>
          <a:bodyPr/>
          <a:lstStyle/>
          <a:p>
            <a:r>
              <a:rPr lang="en-US" sz="2400" b="1" dirty="0"/>
              <a:t>The Mad Hedge Profit Predictor</a:t>
            </a:r>
            <a:br>
              <a:rPr lang="en-US" sz="2400" b="1" dirty="0"/>
            </a:br>
            <a:r>
              <a:rPr lang="en-US" sz="2400" b="1" dirty="0"/>
              <a:t>Market Timing Index – </a:t>
            </a:r>
            <a:r>
              <a:rPr lang="en-US" sz="2000" b="1" i="1" dirty="0"/>
              <a:t>Sharpest rise in history</a:t>
            </a:r>
            <a:r>
              <a:rPr lang="en-US" sz="2000" dirty="0"/>
              <a:t> </a:t>
            </a:r>
            <a:br>
              <a:rPr lang="en-US" sz="2800" b="1" dirty="0"/>
            </a:br>
            <a:r>
              <a:rPr lang="en-US" sz="1800" dirty="0"/>
              <a:t>An artificial intelligence driven algorithm that analyzes 30 different</a:t>
            </a:r>
            <a:br>
              <a:rPr lang="en-US" sz="1800" dirty="0"/>
            </a:br>
            <a:r>
              <a:rPr lang="en-US" sz="1800" dirty="0"/>
              <a:t>economic, technical, and momentum driven indicators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6C9DED4C-3C72-71D7-356F-FD93DC3FB1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06052" y="2573204"/>
            <a:ext cx="2035629" cy="1143000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/>
              <a:t>SELL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2792F0CD-FAAF-46C3-DBDC-1EB2C6633D3D}"/>
              </a:ext>
            </a:extLst>
          </p:cNvPr>
          <p:cNvSpPr txBox="1">
            <a:spLocks/>
          </p:cNvSpPr>
          <p:nvPr/>
        </p:nvSpPr>
        <p:spPr>
          <a:xfrm>
            <a:off x="9906052" y="5007934"/>
            <a:ext cx="2047628" cy="1314315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5" tIns="91425" rIns="91425" bIns="91425" rtlCol="0" anchor="ctr" anchorCtr="0"/>
          <a:lstStyle>
            <a:def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342900" marR="0" indent="-1397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L="742950" marR="0" indent="-10795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L="1143000" marR="0" indent="-762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L="1600200" marR="0" indent="-101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L="2057400" marR="0" indent="-101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»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L="2514600" marR="0" indent="-101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L="2971800" marR="0" indent="-101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L="3429000" marR="0" indent="-101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L="3886200" marR="0" indent="-101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r>
              <a:rPr lang="en-US" sz="2400" dirty="0"/>
              <a:t>BUY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BB63BC-51DE-3E05-C955-C98C3001E0F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66993" y="1863016"/>
            <a:ext cx="8440577" cy="4842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2860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0ED7C-DA81-364D-B7B8-A27F8E3A6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sz="2800" b="1" dirty="0"/>
            </a:br>
            <a:r>
              <a:rPr lang="en-US" sz="2800" b="1" dirty="0"/>
              <a:t>Weekly Jobless Claims – </a:t>
            </a:r>
            <a:br>
              <a:rPr lang="en-US" sz="2800" b="1" dirty="0"/>
            </a:br>
            <a:r>
              <a:rPr lang="en-US" sz="2400" b="1" dirty="0">
                <a:solidFill>
                  <a:srgbClr val="FF0000"/>
                </a:solidFill>
              </a:rPr>
              <a:t>+11,000 to 207,000 </a:t>
            </a:r>
            <a:br>
              <a:rPr lang="en-US" sz="1800" dirty="0"/>
            </a:br>
            <a:endParaRPr lang="en-US" sz="1800" dirty="0">
              <a:solidFill>
                <a:srgbClr val="FF0000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A796AD-BF31-7043-BD51-CE8609039A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213216-9A6E-829C-CD61-0FE136EB1BF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78096" y="1637000"/>
            <a:ext cx="5031059" cy="5031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5345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08A67-142B-C3C9-04B2-6232D8055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DA884-F485-F461-1F4A-C4859C00A1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IMG_5072">
            <a:hlinkClick r:id="" action="ppaction://media"/>
            <a:extLst>
              <a:ext uri="{FF2B5EF4-FFF2-40B4-BE49-F238E27FC236}">
                <a16:creationId xmlns:a16="http://schemas.microsoft.com/office/drawing/2014/main" id="{4A3689C9-DB50-6C0C-6F46-797D18C6352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763" y="3175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09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8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C9F54-DB30-A016-1B94-8FE615C82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1C5E65-536E-FB3A-0B2F-B74DC6E273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F7672B-6D2A-C58B-CFD0-C6BB9807FED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7138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Shape 211"/>
          <p:cNvSpPr txBox="1">
            <a:spLocks noGrp="1"/>
          </p:cNvSpPr>
          <p:nvPr>
            <p:ph type="title"/>
          </p:nvPr>
        </p:nvSpPr>
        <p:spPr>
          <a:xfrm>
            <a:off x="593558" y="-136393"/>
            <a:ext cx="10972800" cy="1143000"/>
          </a:xfr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br>
              <a:rPr lang="en-US" sz="2400" b="1" dirty="0">
                <a:sym typeface="Calibri"/>
              </a:rPr>
            </a:br>
            <a:r>
              <a:rPr lang="en-US" sz="2400" b="1" dirty="0">
                <a:sym typeface="Calibri"/>
              </a:rPr>
              <a:t>Stocks – Short Squeeze</a:t>
            </a:r>
            <a:endParaRPr lang="en-US" dirty="0">
              <a:sym typeface="Calibri"/>
            </a:endParaRPr>
          </a:p>
        </p:txBody>
      </p:sp>
      <p:sp>
        <p:nvSpPr>
          <p:cNvPr id="212" name="Shape 212"/>
          <p:cNvSpPr txBox="1">
            <a:spLocks noGrp="1"/>
          </p:cNvSpPr>
          <p:nvPr>
            <p:ph type="body" idx="1"/>
          </p:nvPr>
        </p:nvSpPr>
        <p:spPr>
          <a:xfrm>
            <a:off x="609600" y="1637000"/>
            <a:ext cx="10972800" cy="4526100"/>
          </a:xfr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203200" lvl="0" indent="0">
              <a:buNone/>
            </a:pP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/>
            </a:br>
            <a:r>
              <a:rPr lang="en-US" dirty="0"/>
              <a:t> </a:t>
            </a: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endParaRPr lang="en-US" dirty="0">
              <a:sym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ABD925-29D0-2C18-50F5-1EB8EA655525}"/>
              </a:ext>
            </a:extLst>
          </p:cNvPr>
          <p:cNvSpPr txBox="1"/>
          <p:nvPr/>
        </p:nvSpPr>
        <p:spPr>
          <a:xfrm>
            <a:off x="380999" y="1216738"/>
            <a:ext cx="11691257" cy="49398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800"/>
              </a:lnSpc>
            </a:pPr>
            <a:br>
              <a:rPr lang="en-US" sz="1800" b="1" dirty="0">
                <a:solidFill>
                  <a:schemeClr val="tx1"/>
                </a:solidFill>
                <a:latin typeface="+mn-lt"/>
              </a:rPr>
            </a:br>
            <a:r>
              <a:rPr lang="en-US" sz="1800" dirty="0">
                <a:solidFill>
                  <a:schemeClr val="tx1"/>
                </a:solidFill>
                <a:latin typeface="+mn-lt"/>
              </a:rPr>
              <a:t>*</a:t>
            </a:r>
            <a:r>
              <a:rPr lang="en-US" sz="1800" i="1" dirty="0"/>
              <a:t>The Global Airline System is Grinding to a Halt</a:t>
            </a:r>
            <a:r>
              <a:rPr lang="en-US" sz="1800" dirty="0"/>
              <a:t>, due to fuel prices rising up to 400% or going missing altogether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</a:t>
            </a:r>
            <a:r>
              <a:rPr lang="en-US" sz="1800" i="1" dirty="0"/>
              <a:t>Big Banks Shaking Off Private Credit Fears</a:t>
            </a:r>
            <a:r>
              <a:rPr lang="en-US" sz="1800" dirty="0"/>
              <a:t> 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</a:t>
            </a:r>
            <a:r>
              <a:rPr lang="en-US" sz="1800" b="1" dirty="0"/>
              <a:t>Netflix Tanks 11%,</a:t>
            </a:r>
            <a:r>
              <a:rPr lang="en-US" sz="1800" dirty="0"/>
              <a:t> on great earnings at a 13% annual rate but weak forward guidance</a:t>
            </a:r>
            <a:br>
              <a:rPr lang="en-US" sz="1800" b="1" dirty="0">
                <a:solidFill>
                  <a:schemeClr val="tx1"/>
                </a:solidFill>
                <a:latin typeface="+mn-lt"/>
              </a:rPr>
            </a:br>
            <a:br>
              <a:rPr lang="en-US" sz="1800" b="1" dirty="0">
                <a:solidFill>
                  <a:schemeClr val="tx1"/>
                </a:solidFill>
                <a:latin typeface="+mn-lt"/>
              </a:rPr>
            </a:br>
            <a:r>
              <a:rPr lang="en-US" sz="1800" b="1" dirty="0">
                <a:solidFill>
                  <a:schemeClr val="tx1"/>
                </a:solidFill>
                <a:latin typeface="+mn-lt"/>
              </a:rPr>
              <a:t>*</a:t>
            </a:r>
            <a:r>
              <a:rPr lang="en-US" sz="1800" b="1" i="1" dirty="0"/>
              <a:t>Maine Becomes the First State to Ban Server Farms</a:t>
            </a:r>
            <a:r>
              <a:rPr lang="en-US" sz="1800" dirty="0"/>
              <a:t> 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</a:t>
            </a:r>
            <a:r>
              <a:rPr lang="en-US" sz="1800" b="1" i="1" dirty="0"/>
              <a:t>SEC Removes Day Trading Limits</a:t>
            </a:r>
            <a:r>
              <a:rPr lang="en-US" sz="1800" dirty="0"/>
              <a:t>, prompting a 25% jump in Robinhood (HOOD)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</a:t>
            </a:r>
            <a:r>
              <a:rPr lang="en-US" sz="1800" b="1" i="1" dirty="0"/>
              <a:t>Amazon Takes on Starlink</a:t>
            </a:r>
            <a:r>
              <a:rPr lang="en-US" sz="1800" dirty="0"/>
              <a:t>, through buying Globestar for $11.6 billion, a satellite company 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</a:t>
            </a:r>
            <a:r>
              <a:rPr lang="en-US" sz="1800" b="1" i="1" dirty="0"/>
              <a:t>United Air Takes a Run at American Airlines</a:t>
            </a:r>
            <a:br>
              <a:rPr lang="en-US" sz="1800" b="1" i="1" dirty="0"/>
            </a:br>
            <a:br>
              <a:rPr lang="en-US" sz="1800" b="1" i="1" dirty="0"/>
            </a:br>
            <a:r>
              <a:rPr lang="en-US" sz="1800" b="1" i="1" dirty="0"/>
              <a:t>*Wells Fargo Misses</a:t>
            </a:r>
            <a:r>
              <a:rPr lang="en-US" sz="1800" dirty="0"/>
              <a:t>, sending the shares down 6% 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</a:t>
            </a:r>
            <a:r>
              <a:rPr lang="en-US" sz="1800" b="1" i="1" dirty="0"/>
              <a:t>Lockheed Martin Scores Massive $4.7 Billion Missile Contract</a:t>
            </a:r>
            <a:br>
              <a:rPr lang="en-US" sz="1800" b="1" i="1" dirty="0"/>
            </a:br>
            <a:r>
              <a:rPr lang="en-US" sz="1800" dirty="0"/>
              <a:t>The contract for the Patriot Advanced ​Capability-3 Missile </a:t>
            </a:r>
            <a:br>
              <a:rPr lang="en-US" sz="1800" b="1" dirty="0">
                <a:solidFill>
                  <a:schemeClr val="tx1"/>
                </a:solidFill>
                <a:latin typeface="+mn-lt"/>
              </a:rPr>
            </a:br>
            <a:br>
              <a:rPr lang="en-US" sz="1800" b="1" dirty="0">
                <a:solidFill>
                  <a:schemeClr val="tx1"/>
                </a:solidFill>
                <a:latin typeface="+mn-lt"/>
              </a:rPr>
            </a:br>
            <a:endParaRPr lang="en-US" sz="1800" dirty="0">
              <a:solidFill>
                <a:srgbClr val="FF0000"/>
              </a:solidFill>
              <a:latin typeface="+mn-lt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C5AD3F-96B1-AC09-F095-1552AA3E2BC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27570" y="4117824"/>
            <a:ext cx="3744685" cy="2600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008592"/>
      </p:ext>
    </p:extLst>
  </p:cSld>
  <p:clrMapOvr>
    <a:masterClrMapping/>
  </p:clrMapOvr>
  <p:transition spd="slow">
    <p:cut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CB3DB0-3AF6-AD56-59FE-5798E708E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A0C06-2436-4F9E-DFC4-6D710DBB1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dirty="0"/>
              <a:t>What Are HALO Stocks?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54245C-4A71-69A3-333E-A2C2B25FA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165950"/>
            <a:ext cx="10972800" cy="4526100"/>
          </a:xfrm>
        </p:spPr>
        <p:txBody>
          <a:bodyPr/>
          <a:lstStyle/>
          <a:p>
            <a:pPr marL="203200" indent="0">
              <a:buNone/>
            </a:pPr>
            <a:r>
              <a:rPr lang="en-US" sz="2000" dirty="0"/>
              <a:t>*High Asset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*Low Obsolescence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*Can’t be easily replaced by AI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*Are immune to AI shocks are hitting Low Asset High Obsolescence (LAHO) stocks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*HALO has massively outperformance LAHO in recent months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*HALO examples are: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*Texas Pacific Land Corp. (TPL).       *FedEx (FDX)</a:t>
            </a:r>
            <a:br>
              <a:rPr lang="en-US" sz="2000" dirty="0"/>
            </a:br>
            <a:r>
              <a:rPr lang="en-US" sz="2000" dirty="0"/>
              <a:t>*Corning (GLW)                                  *Hershy (HSY)</a:t>
            </a:r>
            <a:br>
              <a:rPr lang="en-US" sz="2000" dirty="0"/>
            </a:br>
            <a:r>
              <a:rPr lang="en-US" sz="2000" dirty="0"/>
              <a:t>*Southern Co, (SO)                             *Colgate (CL)</a:t>
            </a:r>
            <a:br>
              <a:rPr lang="en-US" sz="2000" dirty="0"/>
            </a:br>
            <a:r>
              <a:rPr lang="en-US" sz="2000" dirty="0"/>
              <a:t>*Baker Hughes (BKR)                         *Apple (AAPL)</a:t>
            </a:r>
            <a:br>
              <a:rPr lang="en-US" sz="2000" dirty="0"/>
            </a:br>
            <a:r>
              <a:rPr lang="en-US" sz="2000" dirty="0"/>
              <a:t>*Southern Copper (SO)                       *Any oil company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4AB23C-2F14-2D60-5B69-8A593F4C58D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89357" y="3687501"/>
            <a:ext cx="2982250" cy="298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5455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0">
          <a:extLst>
            <a:ext uri="{FF2B5EF4-FFF2-40B4-BE49-F238E27FC236}">
              <a16:creationId xmlns:a16="http://schemas.microsoft.com/office/drawing/2014/main" id="{5EAC41C3-DA9A-1791-E0B7-545D96E1DF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Shape 211">
            <a:extLst>
              <a:ext uri="{FF2B5EF4-FFF2-40B4-BE49-F238E27FC236}">
                <a16:creationId xmlns:a16="http://schemas.microsoft.com/office/drawing/2014/main" id="{816675F7-870E-5127-8D29-4D922175D3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r>
              <a:rPr lang="en-US" sz="2000" b="1" dirty="0">
                <a:effectLst/>
                <a:latin typeface="+mj-lt"/>
                <a:ea typeface="Times New Roman" panose="02020603050405020304" pitchFamily="18" charset="0"/>
              </a:rPr>
              <a:t>The Ultimate Hedge – Defensive stocks only go down at a slower  rate</a:t>
            </a:r>
            <a:br>
              <a:rPr lang="en-US" sz="2800" b="1" dirty="0">
                <a:effectLst/>
                <a:latin typeface="+mj-lt"/>
                <a:ea typeface="Times New Roman" panose="02020603050405020304" pitchFamily="18" charset="0"/>
              </a:rPr>
            </a:br>
            <a:r>
              <a:rPr lang="en-US" sz="1800" b="1" dirty="0">
                <a:effectLst/>
                <a:latin typeface="+mj-lt"/>
                <a:ea typeface="Times New Roman" panose="02020603050405020304" pitchFamily="18" charset="0"/>
              </a:rPr>
              <a:t>90 - day US Treasury Bills (Warren Buffet owns $340 billion)</a:t>
            </a:r>
            <a:br>
              <a:rPr lang="en-US" sz="1800" b="1" dirty="0">
                <a:effectLst/>
                <a:latin typeface="+mj-lt"/>
                <a:ea typeface="Times New Roman" panose="02020603050405020304" pitchFamily="18" charset="0"/>
              </a:rPr>
            </a:br>
            <a:r>
              <a:rPr lang="en-US" sz="1800" b="1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</a:rPr>
              <a:t>Extend to One Year!</a:t>
            </a:r>
            <a:br>
              <a:rPr lang="en-US" dirty="0">
                <a:sym typeface="Calibri"/>
              </a:rPr>
            </a:br>
            <a:endParaRPr lang="en-US" dirty="0">
              <a:sym typeface="Calibri"/>
            </a:endParaRPr>
          </a:p>
        </p:txBody>
      </p:sp>
      <p:sp>
        <p:nvSpPr>
          <p:cNvPr id="212" name="Shape 212">
            <a:extLst>
              <a:ext uri="{FF2B5EF4-FFF2-40B4-BE49-F238E27FC236}">
                <a16:creationId xmlns:a16="http://schemas.microsoft.com/office/drawing/2014/main" id="{98F6B670-5D16-EEFB-42FC-F9D95FF77D7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0" y="1407978"/>
            <a:ext cx="10972800" cy="4526100"/>
          </a:xfr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203200" lvl="0" indent="0">
              <a:buNone/>
            </a:pPr>
            <a:r>
              <a:rPr lang="en-US" sz="2000" b="1" dirty="0"/>
              <a:t>*Government Guaranteed principal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*Endless liquidity,</a:t>
            </a:r>
            <a:br>
              <a:rPr lang="en-US" sz="2000" b="1" dirty="0"/>
            </a:br>
            <a:r>
              <a:rPr lang="en-US" sz="2000" b="1" dirty="0"/>
              <a:t>trade like water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*100% collateral value for margin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*Lock in guaranteed income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*Can be sold at any time to earn</a:t>
            </a:r>
            <a:br>
              <a:rPr lang="en-US" sz="2000" b="1" dirty="0"/>
            </a:br>
            <a:r>
              <a:rPr lang="en-US" sz="2000" b="1" dirty="0"/>
              <a:t>full interest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*Will survive any bear market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*Ask your broker how to buy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/>
            </a:br>
            <a:r>
              <a:rPr lang="en-US" dirty="0"/>
              <a:t> </a:t>
            </a: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endParaRPr lang="en-US" dirty="0">
              <a:sym typeface="Calibri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F7C91C7B-B5B7-0535-80F8-02D73D3432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82990" y="22803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FF611D-23D2-4476-641C-678E86D479CE}"/>
              </a:ext>
            </a:extLst>
          </p:cNvPr>
          <p:cNvSpPr txBox="1"/>
          <p:nvPr/>
        </p:nvSpPr>
        <p:spPr>
          <a:xfrm>
            <a:off x="7994821" y="1551669"/>
            <a:ext cx="21611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3.70% Yield</a:t>
            </a:r>
          </a:p>
        </p:txBody>
      </p:sp>
      <p:pic>
        <p:nvPicPr>
          <p:cNvPr id="5" name="Picture 4" descr="A graph showing a line&#10;&#10;AI-generated content may be incorrect.">
            <a:extLst>
              <a:ext uri="{FF2B5EF4-FFF2-40B4-BE49-F238E27FC236}">
                <a16:creationId xmlns:a16="http://schemas.microsoft.com/office/drawing/2014/main" id="{3480A2BC-37FA-E6A8-1C84-160200770135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21025" y="2485838"/>
            <a:ext cx="6218576" cy="3235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198040"/>
      </p:ext>
    </p:extLst>
  </p:cSld>
  <p:clrMapOvr>
    <a:masterClrMapping/>
  </p:clrMapOvr>
  <p:transition spd="slow">
    <p:cut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Shape 226"/>
          <p:cNvSpPr txBox="1">
            <a:spLocks noGrp="1"/>
          </p:cNvSpPr>
          <p:nvPr>
            <p:ph type="title"/>
          </p:nvPr>
        </p:nvSpPr>
        <p:spPr>
          <a:xfrm>
            <a:off x="1066800" y="47277"/>
            <a:ext cx="10058400" cy="1567906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S&amp;P 500 – Battle of the 200 Day MA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6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6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600" b="1" i="1" dirty="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7404D81-3F97-7040-BD91-DEC331C9FE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A1F4A80-E6CB-184A-99D2-C23AB651135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88129" y="47277"/>
            <a:ext cx="1674141" cy="1674141"/>
          </a:xfrm>
          <a:prstGeom prst="rect">
            <a:avLst/>
          </a:prstGeom>
        </p:spPr>
      </p:pic>
      <p:sp>
        <p:nvSpPr>
          <p:cNvPr id="16" name="Left Arrow Callout 15">
            <a:extLst>
              <a:ext uri="{FF2B5EF4-FFF2-40B4-BE49-F238E27FC236}">
                <a16:creationId xmlns:a16="http://schemas.microsoft.com/office/drawing/2014/main" id="{C80064A2-5D10-AB2C-3397-720E88F1BC99}"/>
              </a:ext>
            </a:extLst>
          </p:cNvPr>
          <p:cNvSpPr/>
          <p:nvPr/>
        </p:nvSpPr>
        <p:spPr>
          <a:xfrm>
            <a:off x="9013936" y="1886943"/>
            <a:ext cx="2670491" cy="1335406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665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$712</a:t>
            </a:r>
            <a:br>
              <a:rPr lang="en-US" sz="2000" dirty="0"/>
            </a:br>
            <a:r>
              <a:rPr lang="en-US" sz="2000" dirty="0"/>
              <a:t>all-time high</a:t>
            </a:r>
          </a:p>
        </p:txBody>
      </p:sp>
      <p:sp>
        <p:nvSpPr>
          <p:cNvPr id="10" name="Left Arrow Callout 9">
            <a:extLst>
              <a:ext uri="{FF2B5EF4-FFF2-40B4-BE49-F238E27FC236}">
                <a16:creationId xmlns:a16="http://schemas.microsoft.com/office/drawing/2014/main" id="{5DF9A354-6724-8165-0D84-CE2656589758}"/>
              </a:ext>
            </a:extLst>
          </p:cNvPr>
          <p:cNvSpPr/>
          <p:nvPr/>
        </p:nvSpPr>
        <p:spPr>
          <a:xfrm>
            <a:off x="9062920" y="3478541"/>
            <a:ext cx="2572521" cy="1427820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665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$664</a:t>
            </a:r>
            <a:br>
              <a:rPr lang="en-US" sz="2000" dirty="0"/>
            </a:br>
            <a:r>
              <a:rPr lang="en-US" sz="2000" dirty="0"/>
              <a:t>-6.74%</a:t>
            </a:r>
            <a:br>
              <a:rPr lang="en-US" sz="2000" dirty="0"/>
            </a:br>
            <a:r>
              <a:rPr lang="en-US" sz="2000" dirty="0"/>
              <a:t>1</a:t>
            </a:r>
            <a:r>
              <a:rPr lang="en-US" sz="2000" baseline="30000" dirty="0"/>
              <a:t>st</a:t>
            </a:r>
            <a:r>
              <a:rPr lang="en-US" sz="2000" dirty="0"/>
              <a:t> support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86E27F-F829-5804-553A-34022428FAF3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7874" y="970104"/>
            <a:ext cx="6813208" cy="5615735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FD8BE42-99AC-DF00-FEC3-8D421E6AFCEC}"/>
              </a:ext>
            </a:extLst>
          </p:cNvPr>
          <p:cNvCxnSpPr>
            <a:cxnSpLocks/>
          </p:cNvCxnSpPr>
          <p:nvPr/>
        </p:nvCxnSpPr>
        <p:spPr>
          <a:xfrm flipV="1">
            <a:off x="1559358" y="2635748"/>
            <a:ext cx="7105671" cy="70415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283476E-FE44-82DE-79E9-5CD83577BB20}"/>
              </a:ext>
            </a:extLst>
          </p:cNvPr>
          <p:cNvCxnSpPr>
            <a:cxnSpLocks/>
          </p:cNvCxnSpPr>
          <p:nvPr/>
        </p:nvCxnSpPr>
        <p:spPr>
          <a:xfrm flipV="1">
            <a:off x="686364" y="4168946"/>
            <a:ext cx="8327572" cy="4701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0031545"/>
      </p:ext>
    </p:extLst>
  </p:cSld>
  <p:clrMapOvr>
    <a:masterClrMapping/>
  </p:clrMapOvr>
  <p:transition spd="slow">
    <p:cut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51E3E-07AA-59FF-70EC-BA49048D2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Momentum (MTUM)</a:t>
            </a:r>
          </a:p>
        </p:txBody>
      </p:sp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FC8EDCD3-E28F-6AEB-FA65-25268C1540E1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72556" y="1190627"/>
            <a:ext cx="6446888" cy="5299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0168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Shape 233"/>
          <p:cNvSpPr txBox="1">
            <a:spLocks noGrp="1"/>
          </p:cNvSpPr>
          <p:nvPr>
            <p:ph type="title"/>
          </p:nvPr>
        </p:nvSpPr>
        <p:spPr>
          <a:xfrm>
            <a:off x="939114" y="394624"/>
            <a:ext cx="10280821" cy="64158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ProShares  -2X Short S&amp;P 500 (SDS) </a:t>
            </a: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</a:t>
            </a:r>
            <a: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great 2X hedge for falling long stocks</a:t>
            </a: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6653E37A-2253-8056-4E0F-0FED71D6F42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49310" y="1319876"/>
            <a:ext cx="6260428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096315"/>
      </p:ext>
    </p:extLst>
  </p:cSld>
  <p:clrMapOvr>
    <a:masterClrMapping/>
  </p:clrMapOvr>
  <p:transition spd="slow">
    <p:cut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Shape 254"/>
          <p:cNvSpPr txBox="1">
            <a:spLocks noGrp="1"/>
          </p:cNvSpPr>
          <p:nvPr>
            <p:ph type="title"/>
          </p:nvPr>
        </p:nvSpPr>
        <p:spPr>
          <a:xfrm>
            <a:off x="838199" y="228600"/>
            <a:ext cx="11005457" cy="990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($VIX) – New Highs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1" dirty="0">
                <a:effectLst/>
                <a:latin typeface="+mj-lt"/>
                <a:ea typeface="Times New Roman" panose="02020603050405020304" pitchFamily="18" charset="0"/>
              </a:rPr>
              <a:t>Volatility Index Hits Four Year High at $65</a:t>
            </a:r>
            <a:r>
              <a:rPr lang="en-US" sz="1800" dirty="0">
                <a:effectLst/>
                <a:latin typeface="+mj-lt"/>
                <a:ea typeface="Times New Roman" panose="02020603050405020304" pitchFamily="18" charset="0"/>
              </a:rPr>
              <a:t>, the most since the 2020 pandemic. That implies a 2% move in the S&amp;P 500 (SPX) every day for the next 30 days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screenshot of a graph&#10;&#10;AI-generated content may be incorrect.">
            <a:extLst>
              <a:ext uri="{FF2B5EF4-FFF2-40B4-BE49-F238E27FC236}">
                <a16:creationId xmlns:a16="http://schemas.microsoft.com/office/drawing/2014/main" id="{C7D4223F-488D-51E7-7880-3C83447C6CC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19883" y="1219200"/>
            <a:ext cx="6352234" cy="5271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920207"/>
      </p:ext>
    </p:extLst>
  </p:cSld>
  <p:clrMapOvr>
    <a:masterClrMapping/>
  </p:clrMapOvr>
  <p:transition spd="slow">
    <p:cut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>
          <a:extLst>
            <a:ext uri="{FF2B5EF4-FFF2-40B4-BE49-F238E27FC236}">
              <a16:creationId xmlns:a16="http://schemas.microsoft.com/office/drawing/2014/main" id="{E0C27E49-51EC-5848-32F2-F81D5C71CB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Shape 254">
            <a:extLst>
              <a:ext uri="{FF2B5EF4-FFF2-40B4-BE49-F238E27FC236}">
                <a16:creationId xmlns:a16="http://schemas.microsoft.com/office/drawing/2014/main" id="{4FEC11DB-291C-E2C6-F14E-07A9EBBADF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199" y="228600"/>
            <a:ext cx="11005457" cy="990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(SVXY) –Short Volatility ETF</a:t>
            </a:r>
            <a:b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bought at </a:t>
            </a:r>
            <a:r>
              <a:rPr lang="en-US" sz="2000" dirty="0">
                <a:solidFill>
                  <a:srgbClr val="00A64B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$36.31 - $32.74 = $3.57</a:t>
            </a:r>
            <a:b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screen shot of a graph&#10;&#10;AI-generated content may be incorrect.">
            <a:extLst>
              <a:ext uri="{FF2B5EF4-FFF2-40B4-BE49-F238E27FC236}">
                <a16:creationId xmlns:a16="http://schemas.microsoft.com/office/drawing/2014/main" id="{0AF26AC2-2522-3425-036F-E01CFE1B2BA5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56666" y="1219200"/>
            <a:ext cx="6368521" cy="527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57124"/>
      </p:ext>
    </p:extLst>
  </p:cSld>
  <p:clrMapOvr>
    <a:masterClrMapping/>
  </p:clrMapOvr>
  <p:transition spd="slow">
    <p:cut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Shape 233"/>
          <p:cNvSpPr txBox="1">
            <a:spLocks noGrp="1"/>
          </p:cNvSpPr>
          <p:nvPr>
            <p:ph type="title"/>
          </p:nvPr>
        </p:nvSpPr>
        <p:spPr>
          <a:xfrm>
            <a:off x="2057400" y="76200"/>
            <a:ext cx="8229600" cy="838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Dow Average ($INDU)-</a:t>
            </a: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A67ED5EE-EDF9-E83C-6BF3-C3B32E5CBE2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05688" y="1054100"/>
            <a:ext cx="6533023" cy="542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212574"/>
      </p:ext>
    </p:extLst>
  </p:cSld>
  <p:clrMapOvr>
    <a:masterClrMapping/>
  </p:clrMapOvr>
  <p:transition spd="slow">
    <p:cut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Shape 233"/>
          <p:cNvSpPr txBox="1">
            <a:spLocks noGrp="1"/>
          </p:cNvSpPr>
          <p:nvPr>
            <p:ph type="title"/>
          </p:nvPr>
        </p:nvSpPr>
        <p:spPr>
          <a:xfrm>
            <a:off x="2018890" y="522748"/>
            <a:ext cx="81534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Russell 2000 (</a:t>
            </a:r>
            <a:r>
              <a:rPr lang="en-US" sz="2400" dirty="0">
                <a:solidFill>
                  <a:schemeClr val="tx1"/>
                </a:solidFill>
                <a:ea typeface="Calibri"/>
                <a:sym typeface="Calibri"/>
              </a:rPr>
              <a:t>IWM</a:t>
            </a:r>
            <a: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)- </a:t>
            </a:r>
            <a:br>
              <a:rPr lang="en-US" sz="1800" dirty="0">
                <a:latin typeface="Calibri"/>
                <a:ea typeface="Calibri"/>
                <a:cs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10/$137-$142 vertical bull call spread</a:t>
            </a:r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10/$153-$156 vertical bear put spread</a:t>
            </a:r>
            <a:br>
              <a:rPr lang="en-US" sz="2400" dirty="0">
                <a:latin typeface="Calibri"/>
                <a:ea typeface="Calibri"/>
                <a:cs typeface="Calibri"/>
              </a:rPr>
            </a:br>
            <a:endParaRPr lang="en-US" sz="1800" dirty="0">
              <a:solidFill>
                <a:srgbClr val="00B05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A33F134A-8E4B-4B75-745E-8C519FA2730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69474" y="1589548"/>
            <a:ext cx="5853051" cy="4836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00783"/>
      </p:ext>
    </p:extLst>
  </p:cSld>
  <p:clrMapOvr>
    <a:masterClrMapping/>
  </p:clrMapOvr>
  <p:transition spd="slow">
    <p:cut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87786-1EFC-8A40-A1AF-18AABA9EE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</p:spPr>
        <p:txBody>
          <a:bodyPr/>
          <a:lstStyle/>
          <a:p>
            <a:r>
              <a:rPr lang="en-US" sz="2400" dirty="0"/>
              <a:t>NASDAQ (QQQ) – Down 15%</a:t>
            </a:r>
            <a:br>
              <a:rPr lang="en-US" sz="2400" dirty="0"/>
            </a:br>
            <a:r>
              <a:rPr lang="en-US" sz="1800" dirty="0">
                <a:solidFill>
                  <a:srgbClr val="00A64B"/>
                </a:solidFill>
              </a:rPr>
              <a:t>took profits on long 6/$540-$550-$345 put spread, took profits on Long 5/$335-$345 put spread</a:t>
            </a:r>
            <a:br>
              <a:rPr lang="en-US" sz="2400" dirty="0"/>
            </a:br>
            <a:r>
              <a:rPr lang="en-US" sz="1800" dirty="0">
                <a:solidFill>
                  <a:srgbClr val="00A64B"/>
                </a:solidFill>
              </a:rPr>
              <a:t>took profits on long (QQQ) /$540-$550 put spread, took profits on long (QQQ) 4/$330-$335 put spread </a:t>
            </a:r>
            <a:br>
              <a:rPr lang="en-US" sz="1800" dirty="0">
                <a:solidFill>
                  <a:srgbClr val="00A64B"/>
                </a:solidFill>
              </a:rPr>
            </a:br>
            <a:r>
              <a:rPr lang="en-US" sz="1800" dirty="0">
                <a:solidFill>
                  <a:srgbClr val="00A64B"/>
                </a:solidFill>
              </a:rPr>
              <a:t>took profits on long (QQQ) 3/$340-$345 put spread, covered long (QQQ) $325-$330 put spread </a:t>
            </a:r>
          </a:p>
        </p:txBody>
      </p:sp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1139A28B-4E18-8DDE-EF51-61F1C729D85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85083" y="1620837"/>
            <a:ext cx="5821834" cy="4835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277552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9CA31-BF8F-FBC4-40C6-AC2FBC312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dirty="0"/>
              <a:t>China (FXI) + 36%</a:t>
            </a:r>
          </a:p>
        </p:txBody>
      </p:sp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6664AF4F-16C5-F56F-12EB-B1550680FF3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30880" y="1143000"/>
            <a:ext cx="6330240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2576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3F0B5-8FFD-BFC0-1C1C-82079640D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dirty="0"/>
              <a:t>Japan ($NIKK) – down 10%</a:t>
            </a:r>
            <a:br>
              <a:rPr lang="en-US" sz="2400" b="1" dirty="0"/>
            </a:br>
            <a:r>
              <a:rPr lang="en-US" sz="1800" b="1" i="1" dirty="0"/>
              <a:t>Japanese Conservative Election Win Sends Nikkei Soaring</a:t>
            </a:r>
            <a:r>
              <a:rPr lang="en-US" sz="1800" dirty="0"/>
              <a:t>, topping 57,000</a:t>
            </a:r>
          </a:p>
        </p:txBody>
      </p:sp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2833510E-6B86-EF50-4508-D3FE7DA5782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39994" y="1417637"/>
            <a:ext cx="6112012" cy="5050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7017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Shape 324"/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Europe Hedged Equity (HEDJ)- +19%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0F7E42D8-A92D-8DD5-C055-A6A5991DCE6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73585" y="1130300"/>
            <a:ext cx="6244830" cy="521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988824"/>
      </p:ext>
    </p:extLst>
  </p:cSld>
  <p:clrMapOvr>
    <a:masterClrMapping/>
  </p:clrMapOvr>
  <p:transition spd="slow">
    <p:cut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3">
          <a:extLst>
            <a:ext uri="{FF2B5EF4-FFF2-40B4-BE49-F238E27FC236}">
              <a16:creationId xmlns:a16="http://schemas.microsoft.com/office/drawing/2014/main" id="{B12B7DCE-ED81-0BA1-3743-E1D67EE459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Shape 324">
            <a:extLst>
              <a:ext uri="{FF2B5EF4-FFF2-40B4-BE49-F238E27FC236}">
                <a16:creationId xmlns:a16="http://schemas.microsoft.com/office/drawing/2014/main" id="{FBB75CEA-EE03-0ACE-960D-5DF58A04965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German Dax (DAX)- +30%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BF3243DF-7238-4634-22DF-E9420D67613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07350" y="977901"/>
            <a:ext cx="65773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796330"/>
      </p:ext>
    </p:extLst>
  </p:cSld>
  <p:clrMapOvr>
    <a:masterClrMapping/>
  </p:clrMapOvr>
  <p:transition spd="slow">
    <p:cut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Shape 338"/>
          <p:cNvSpPr txBox="1">
            <a:spLocks noGrp="1"/>
          </p:cNvSpPr>
          <p:nvPr>
            <p:ph type="title"/>
          </p:nvPr>
        </p:nvSpPr>
        <p:spPr>
          <a:xfrm>
            <a:off x="586153" y="550984"/>
            <a:ext cx="11289323" cy="990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Emerging Markets (EEM) - </a:t>
            </a:r>
            <a:r>
              <a:rPr lang="en-US" sz="24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+8%</a:t>
            </a:r>
            <a:b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Weak Dollar, Long Recovery Play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screen shot of a graph&#10;&#10;AI-generated content may be incorrect.">
            <a:extLst>
              <a:ext uri="{FF2B5EF4-FFF2-40B4-BE49-F238E27FC236}">
                <a16:creationId xmlns:a16="http://schemas.microsoft.com/office/drawing/2014/main" id="{5A098250-6DD9-1396-118F-54E257FCC68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10787" y="1435101"/>
            <a:ext cx="6170425" cy="5094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546407"/>
      </p:ext>
    </p:extLst>
  </p:cSld>
  <p:clrMapOvr>
    <a:masterClrMapping/>
  </p:clrMapOvr>
  <p:transition spd="slow">
    <p:cut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0444" y="8836"/>
            <a:ext cx="12192000" cy="905564"/>
            <a:chOff x="0" y="0"/>
            <a:chExt cx="9376341" cy="172460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376341" cy="1724607"/>
            </a:xfrm>
            <a:custGeom>
              <a:avLst/>
              <a:gdLst/>
              <a:ahLst/>
              <a:cxnLst/>
              <a:rect l="l" t="t" r="r" b="b"/>
              <a:pathLst>
                <a:path w="9376341" h="1724607">
                  <a:moveTo>
                    <a:pt x="0" y="0"/>
                  </a:moveTo>
                  <a:lnTo>
                    <a:pt x="9376341" y="0"/>
                  </a:lnTo>
                  <a:lnTo>
                    <a:pt x="9376341" y="1724607"/>
                  </a:lnTo>
                  <a:lnTo>
                    <a:pt x="0" y="1724607"/>
                  </a:lnTo>
                  <a:close/>
                </a:path>
              </a:pathLst>
            </a:custGeom>
            <a:solidFill>
              <a:srgbClr val="061D3B">
                <a:alpha val="96863"/>
              </a:srgbClr>
            </a:solidFill>
          </p:spPr>
          <p:txBody>
            <a:bodyPr/>
            <a:lstStyle/>
            <a:p>
              <a:endParaRPr lang="en-US" dirty="0"/>
            </a:p>
          </p:txBody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541406" y="105204"/>
            <a:ext cx="1334668" cy="1334668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497693" y="17778"/>
            <a:ext cx="1422094" cy="1422094"/>
          </a:xfrm>
          <a:prstGeom prst="rect">
            <a:avLst/>
          </a:prstGeom>
        </p:spPr>
      </p:pic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0668000" y="235593"/>
            <a:ext cx="1061193" cy="1061189"/>
            <a:chOff x="-60692" y="0"/>
            <a:chExt cx="6350000" cy="6349975"/>
          </a:xfrm>
        </p:grpSpPr>
        <p:sp>
          <p:nvSpPr>
            <p:cNvPr id="7" name="Freeform 7"/>
            <p:cNvSpPr/>
            <p:nvPr/>
          </p:nvSpPr>
          <p:spPr>
            <a:xfrm>
              <a:off x="-60692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6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8" name="AutoShape 8"/>
          <p:cNvSpPr/>
          <p:nvPr/>
        </p:nvSpPr>
        <p:spPr>
          <a:xfrm flipV="1">
            <a:off x="-12294" y="602685"/>
            <a:ext cx="10553699" cy="16157"/>
          </a:xfrm>
          <a:prstGeom prst="line">
            <a:avLst/>
          </a:prstGeom>
          <a:ln w="47625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9" name="TextBox 9"/>
          <p:cNvSpPr txBox="1"/>
          <p:nvPr/>
        </p:nvSpPr>
        <p:spPr>
          <a:xfrm>
            <a:off x="129782" y="136955"/>
            <a:ext cx="632158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99"/>
              </a:lnSpc>
            </a:pPr>
            <a:r>
              <a:rPr lang="en-US" sz="2406" spc="192" dirty="0">
                <a:solidFill>
                  <a:srgbClr val="FFFFFF"/>
                </a:solidFill>
                <a:latin typeface="Glacial Indifference"/>
              </a:rPr>
              <a:t>THE MAD HEDGE FUND TRADER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6F274CD8-7985-2342-B091-AF521598516C}"/>
              </a:ext>
            </a:extLst>
          </p:cNvPr>
          <p:cNvSpPr txBox="1">
            <a:spLocks/>
          </p:cNvSpPr>
          <p:nvPr/>
        </p:nvSpPr>
        <p:spPr>
          <a:xfrm>
            <a:off x="315926" y="1019472"/>
            <a:ext cx="10972800" cy="1143000"/>
          </a:xfrm>
          <a:prstGeom prst="rect">
            <a:avLst/>
          </a:prstGeom>
        </p:spPr>
        <p:txBody>
          <a:bodyPr/>
          <a:lstStyle>
            <a:def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</a:lstStyle>
          <a:p>
            <a:r>
              <a:rPr lang="en-US" sz="2800" b="1" dirty="0"/>
              <a:t>The Barbell Portfolio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A93F93B8-B94B-8D4A-822D-56D94EEEC0E4}"/>
              </a:ext>
            </a:extLst>
          </p:cNvPr>
          <p:cNvSpPr txBox="1">
            <a:spLocks/>
          </p:cNvSpPr>
          <p:nvPr/>
        </p:nvSpPr>
        <p:spPr>
          <a:xfrm>
            <a:off x="0" y="1690986"/>
            <a:ext cx="10972800" cy="4526100"/>
          </a:xfrm>
          <a:prstGeom prst="rect">
            <a:avLst/>
          </a:prstGeom>
        </p:spPr>
        <p:txBody>
          <a:bodyPr/>
          <a:lstStyle>
            <a:def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203200"/>
            <a:r>
              <a:rPr lang="en-US" sz="2800" b="1" dirty="0"/>
              <a:t>*75% Big Tech – 2% of US workforce, 25% of market cap and   25% of US earnings</a:t>
            </a:r>
            <a:br>
              <a:rPr lang="en-US" sz="2800" b="1" dirty="0"/>
            </a:br>
            <a:br>
              <a:rPr lang="en-US" sz="2800" b="1" dirty="0"/>
            </a:br>
            <a:r>
              <a:rPr lang="en-US" sz="2800" b="1" dirty="0"/>
              <a:t>25% Domestic Recovery, including: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Railroads, airlines, cruise lines,</a:t>
            </a:r>
            <a:br>
              <a:rPr lang="en-US" sz="2400" dirty="0"/>
            </a:br>
            <a:r>
              <a:rPr lang="en-US" sz="2400" dirty="0"/>
              <a:t>Couriers, steel companies</a:t>
            </a:r>
            <a:br>
              <a:rPr lang="en-US" sz="2400" dirty="0"/>
            </a:br>
            <a:r>
              <a:rPr lang="en-US" sz="2400" dirty="0"/>
              <a:t>Banks, commodities</a:t>
            </a:r>
            <a:br>
              <a:rPr lang="en-US" sz="2400" dirty="0"/>
            </a:br>
            <a:r>
              <a:rPr lang="en-US" sz="2400" dirty="0"/>
              <a:t>Construction</a:t>
            </a:r>
            <a:br>
              <a:rPr lang="en-US" sz="2400" dirty="0"/>
            </a:br>
            <a:r>
              <a:rPr lang="en-US" sz="2400" dirty="0"/>
              <a:t>Credit Card Companies</a:t>
            </a:r>
            <a:br>
              <a:rPr lang="en-US" sz="2400" dirty="0"/>
            </a:br>
            <a:r>
              <a:rPr lang="en-US" sz="2400" dirty="0"/>
              <a:t>Hotels, casinos</a:t>
            </a:r>
            <a:br>
              <a:rPr lang="en-US" sz="2400" dirty="0"/>
            </a:br>
            <a:r>
              <a:rPr lang="en-US" sz="2400" dirty="0"/>
              <a:t>Online Ticket Sales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FD541A8-07CA-324C-B275-BD881BBE3DB6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15200" y="3295481"/>
            <a:ext cx="4419600" cy="3115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9425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/>
          <p:cNvSpPr txBox="1">
            <a:spLocks noGrp="1"/>
          </p:cNvSpPr>
          <p:nvPr>
            <p:ph type="title"/>
          </p:nvPr>
        </p:nvSpPr>
        <p:spPr>
          <a:xfrm>
            <a:off x="125921" y="581649"/>
            <a:ext cx="12095210" cy="1592943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457200" lvl="0" indent="-457200">
              <a:buClr>
                <a:schemeClr val="dk1"/>
              </a:buClr>
              <a:buSzPct val="25000"/>
              <a:buFont typeface="+mj-lt"/>
              <a:buAutoNum type="alphaLcParenR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NVIDIA (NVDA) – Blackwell Chips @ $70,000 each</a:t>
            </a:r>
            <a:br>
              <a:rPr lang="en-US" sz="1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1" dirty="0"/>
              <a:t>Nvidia is Coming for Your Electricity</a:t>
            </a:r>
            <a:r>
              <a:rPr lang="en-US" sz="1800" dirty="0"/>
              <a:t>, as GPU rental rates sored from $3.00 to $4.12 in two months </a:t>
            </a:r>
            <a:br>
              <a:rPr lang="en-US" sz="1800" dirty="0">
                <a:solidFill>
                  <a:srgbClr val="000000"/>
                </a:solidFill>
                <a:effectLst/>
                <a:latin typeface="+mj-lt"/>
                <a:ea typeface="Cambria" panose="02040503050406030204" pitchFamily="18" charset="0"/>
              </a:rPr>
            </a:br>
            <a:r>
              <a:rPr lang="en-US" sz="1800" dirty="0">
                <a:solidFill>
                  <a:srgbClr val="FF0000"/>
                </a:solidFill>
                <a:effectLst/>
                <a:latin typeface="+mj-lt"/>
                <a:ea typeface="Cambria" panose="02040503050406030204" pitchFamily="18" charset="0"/>
              </a:rPr>
              <a:t>stopped out of </a:t>
            </a:r>
            <a:r>
              <a:rPr lang="en-US" sz="1800" dirty="0">
                <a:solidFill>
                  <a:srgbClr val="FF0000"/>
                </a:solidFill>
                <a:latin typeface="+mj-lt"/>
              </a:rPr>
              <a:t>long 6/$140-$145 puts spread</a:t>
            </a:r>
            <a:r>
              <a:rPr lang="en-US" sz="1800" dirty="0">
                <a:solidFill>
                  <a:schemeClr val="tx1"/>
                </a:solidFill>
                <a:latin typeface="+mj-lt"/>
              </a:rPr>
              <a:t>,</a:t>
            </a:r>
            <a:r>
              <a:rPr lang="en-US" sz="1800" dirty="0">
                <a:solidFill>
                  <a:schemeClr val="tx1"/>
                </a:solidFill>
                <a:effectLst/>
                <a:latin typeface="+mj-lt"/>
              </a:rPr>
              <a:t> 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took profits on long 5/$70-$75 call spread</a:t>
            </a:r>
            <a:b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took profits on long 3/$88-$90 call spread</a:t>
            </a:r>
            <a:r>
              <a:rPr lang="en-US" sz="1800" dirty="0">
                <a:solidFill>
                  <a:srgbClr val="00A64B"/>
                </a:solidFill>
                <a:latin typeface="+mj-lt"/>
              </a:rPr>
              <a:t>, took profits on long 4/$140-$145 puts spread</a:t>
            </a:r>
            <a:br>
              <a:rPr lang="en-US" sz="1800" dirty="0">
                <a:solidFill>
                  <a:srgbClr val="00A64B"/>
                </a:solidFill>
                <a:latin typeface="+mj-lt"/>
              </a:rPr>
            </a:b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  took profits on Long 2/$90-$95 call spread</a:t>
            </a:r>
            <a:r>
              <a:rPr lang="en-US" sz="1800" dirty="0">
                <a:solidFill>
                  <a:schemeClr val="tx1"/>
                </a:solidFill>
                <a:latin typeface="+mj-lt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took profits on Long 12/$117-$120 call spread</a:t>
            </a:r>
            <a:b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tx1"/>
                </a:solidFill>
                <a:latin typeface="+mj-lt"/>
              </a:rPr>
            </a:br>
            <a:br>
              <a:rPr lang="en-US" sz="1800" dirty="0">
                <a:latin typeface="Calibri"/>
                <a:ea typeface="Calibri"/>
                <a:cs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8826014-63D5-EFFE-3C18-D5AAB3EA09C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73624" y="4683409"/>
            <a:ext cx="3292642" cy="1849367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5DB03746-AC9B-2DEA-AAE0-8AEB9D135BD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72055" y="2100737"/>
            <a:ext cx="5407379" cy="4461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334273"/>
      </p:ext>
    </p:extLst>
  </p:cSld>
  <p:clrMapOvr>
    <a:masterClrMapping/>
  </p:clrMapOvr>
  <p:transition spd="slow">
    <p:cut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1090246" y="-199292"/>
            <a:ext cx="10591800" cy="1752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Microsoft (MSFT)-</a:t>
            </a:r>
            <a:r>
              <a:rPr lang="en-US" sz="1800" b="1" i="1" dirty="0">
                <a:solidFill>
                  <a:schemeClr val="dk1"/>
                </a:solidFill>
                <a:latin typeface="+mj-lt"/>
                <a:ea typeface="Calibri"/>
                <a:cs typeface="Times New Roman" panose="02020603050405020304" pitchFamily="18" charset="0"/>
                <a:sym typeface="Calibri"/>
              </a:rPr>
              <a:t> </a:t>
            </a:r>
            <a:r>
              <a:rPr lang="en-US" sz="2000" dirty="0">
                <a:solidFill>
                  <a:schemeClr val="dk1"/>
                </a:solidFill>
                <a:latin typeface="+mj-lt"/>
                <a:ea typeface="Calibri"/>
                <a:cs typeface="Times New Roman" panose="02020603050405020304" pitchFamily="18" charset="0"/>
                <a:sym typeface="Calibri"/>
              </a:rPr>
              <a:t>Become the Second $4 trillion Company</a:t>
            </a:r>
            <a:br>
              <a:rPr lang="en-US" sz="1800" b="1" i="1" dirty="0">
                <a:solidFill>
                  <a:schemeClr val="dk1"/>
                </a:solidFill>
                <a:latin typeface="+mj-lt"/>
                <a:ea typeface="Calibri"/>
                <a:cs typeface="Times New Roman" panose="02020603050405020304" pitchFamily="18" charset="0"/>
                <a:sym typeface="Calibri"/>
              </a:rPr>
            </a:br>
            <a:r>
              <a:rPr lang="en-US" sz="1800" i="1" dirty="0">
                <a:latin typeface="+mj-lt"/>
              </a:rPr>
              <a:t>Microsoft Delivers Blowout Earnings</a:t>
            </a:r>
            <a:r>
              <a:rPr lang="en-US" sz="1800" dirty="0">
                <a:latin typeface="+mj-lt"/>
              </a:rPr>
              <a:t> </a:t>
            </a:r>
            <a:b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long 5/$430-$440 put spread</a:t>
            </a:r>
            <a:b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long 2/$330-$340 call spread, </a:t>
            </a:r>
            <a: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took profits on long 12/$320-$330 call spread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 9/$235-$245 call spread, took profits on long 7/$220-$210 call spread, 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5CF07DA-94FD-B249-9297-2A1956950B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6463" y="4238368"/>
            <a:ext cx="4624220" cy="2619632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5AF7265F-A3F4-57C3-4581-E35E15CDDF64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54304" y="1553308"/>
            <a:ext cx="6117281" cy="506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459821"/>
      </p:ext>
    </p:extLst>
  </p:cSld>
  <p:clrMapOvr>
    <a:masterClrMapping/>
  </p:clrMapOvr>
  <p:transition spd="slow">
    <p:cut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-76200" y="381000"/>
            <a:ext cx="11887200" cy="1752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Meta (META)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1" dirty="0"/>
              <a:t>Meta Makes Major Investment in AMD</a:t>
            </a:r>
            <a:r>
              <a:rPr lang="en-US" sz="1800" dirty="0"/>
              <a:t> 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8/$420-$430 call spread took profits on Long 5/$360-$370 vertical bull call spread, took profits on Long 9/$290-$300 vertical bear put spread</a:t>
            </a: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9/$190-$200 vertical bear put spread</a:t>
            </a: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latin typeface="Calibri"/>
                <a:ea typeface="Calibri"/>
                <a:cs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A7B9FF2-2A1F-FACE-3A0A-2AEEE190A2A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17701" y="4476132"/>
            <a:ext cx="2269256" cy="2184159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BB9D65A4-D381-B18B-E011-9D84C4CA46E4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41142" y="1643791"/>
            <a:ext cx="6052516" cy="501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088902"/>
      </p:ext>
    </p:extLst>
  </p:cSld>
  <p:clrMapOvr>
    <a:masterClrMapping/>
  </p:clrMapOvr>
  <p:transition spd="slow">
    <p:cut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620109" y="237067"/>
            <a:ext cx="11219589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latin typeface="Calibri"/>
                <a:ea typeface="Calibri"/>
                <a:cs typeface="Calibri"/>
              </a:rPr>
            </a:br>
            <a:br>
              <a:rPr lang="en-US" sz="2400" dirty="0">
                <a:latin typeface="Calibri"/>
                <a:ea typeface="Calibri"/>
                <a:cs typeface="Calibri"/>
              </a:rPr>
            </a:br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Apple (AAPL)</a:t>
            </a:r>
            <a:b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800" i="1" dirty="0"/>
              <a:t>Apple’s iPhone sales surge 20% in China</a:t>
            </a:r>
            <a:r>
              <a:rPr lang="en-US" sz="1800" dirty="0"/>
              <a:t> </a:t>
            </a:r>
            <a:br>
              <a:rPr lang="en-US" sz="1800" dirty="0"/>
            </a:br>
            <a:r>
              <a:rPr lang="en-US" sz="1800" dirty="0">
                <a:solidFill>
                  <a:srgbClr val="00A64B"/>
                </a:solidFill>
                <a:effectLst/>
                <a:latin typeface="+mn-lt"/>
                <a:ea typeface="Times New Roman" panose="02020603050405020304" pitchFamily="18" charset="0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</a:rPr>
              <a:t>long 6/$220-$230 put spread,</a:t>
            </a:r>
            <a:r>
              <a:rPr lang="en-US" sz="1800" dirty="0">
                <a:solidFill>
                  <a:srgbClr val="00A64B"/>
                </a:solidFill>
                <a:effectLst/>
                <a:latin typeface="+mn-lt"/>
                <a:ea typeface="Times New Roman" panose="02020603050405020304" pitchFamily="18" charset="0"/>
              </a:rPr>
              <a:t> profits on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5/$225-$235 vertical bear put spread,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took profits on Long 8/$160-$170 call spread</a:t>
            </a: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took profits on Long 6/$200-$210 bear put spread,</a:t>
            </a:r>
            <a:b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</a:br>
            <a:br>
              <a:rPr lang="en-US" sz="2400" dirty="0">
                <a:solidFill>
                  <a:schemeClr val="dk1"/>
                </a:solidFill>
                <a:latin typeface="+mn-lt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tx1"/>
                </a:solidFill>
              </a:rPr>
            </a:br>
            <a:endParaRPr lang="en-US" sz="24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942142C-1EB1-A659-3EE4-9A507145260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80887" y="5043129"/>
            <a:ext cx="2804984" cy="1577804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6567C973-5354-A1F0-8E5C-A789730B5E6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28265" y="1680633"/>
            <a:ext cx="5935469" cy="494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697041"/>
      </p:ext>
    </p:extLst>
  </p:cSld>
  <p:clrMapOvr>
    <a:masterClrMapping/>
  </p:clrMapOvr>
  <p:transition spd="slow">
    <p:cut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A7EF3-597E-0CC9-81AA-EC3C4B5B0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7019AF-9D03-B740-B008-799D32B7CD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 descr="A screenshot of a phone market share&#10;&#10;Description automatically generated">
            <a:extLst>
              <a:ext uri="{FF2B5EF4-FFF2-40B4-BE49-F238E27FC236}">
                <a16:creationId xmlns:a16="http://schemas.microsoft.com/office/drawing/2014/main" id="{AD612380-5773-0A6D-B52E-50D9B8362F1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742" y="293011"/>
            <a:ext cx="12131257" cy="64537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1237513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83127" y="457200"/>
            <a:ext cx="11596809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Alphabet (GOOGL) – 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i="1" dirty="0"/>
              <a:t>Alphabet to Issue 100-Year Bond</a:t>
            </a:r>
            <a:r>
              <a:rPr lang="en-US" sz="1800" dirty="0"/>
              <a:t> to finance AI build out </a:t>
            </a:r>
            <a:br>
              <a:rPr lang="en-US" sz="1800" dirty="0">
                <a:effectLst/>
                <a:latin typeface="+mj-lt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long 12/$110-$120 call spread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12/$1,200-$1,230 bull call spread</a:t>
            </a:r>
            <a:r>
              <a:rPr lang="en-US" sz="17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, took profits on long 9/$1,030-$1,080 vertical bull call spread</a:t>
            </a:r>
            <a:endParaRPr lang="en-US" sz="18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E668CBA-BF69-4F0A-3F3E-D89EA57E654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36797" y="5317524"/>
            <a:ext cx="2657732" cy="1771821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A5CA6CD3-4565-F330-5A68-2D039BF47E2E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62835" y="1864883"/>
            <a:ext cx="5666330" cy="4662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476274"/>
      </p:ext>
    </p:extLst>
  </p:cSld>
  <p:clrMapOvr>
    <a:masterClrMapping/>
  </p:clrMapOvr>
  <p:transition spd="slow">
    <p:cut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795647" y="398585"/>
            <a:ext cx="10592789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Amazon (AMZN) – Antirust Target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1" dirty="0"/>
              <a:t>Amazon Plunges 12%,</a:t>
            </a:r>
            <a:r>
              <a:rPr lang="en-US" sz="1800" dirty="0"/>
              <a:t> after missing its fourth-quarter earnings estimates</a:t>
            </a:r>
            <a:br>
              <a:rPr lang="en-US" sz="2400" dirty="0"/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3/$155-$160 bull call spread , took profits on long 2/$130-$135 bull call spread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4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4C4A86-364F-8805-28CA-AA999FABE90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47204" y="5841837"/>
            <a:ext cx="2439773" cy="735744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9E866607-A37A-C3DB-261B-D53FA173F5E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44799" y="1648461"/>
            <a:ext cx="5930901" cy="4929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336853"/>
      </p:ext>
    </p:extLst>
  </p:cSld>
  <p:clrMapOvr>
    <a:masterClrMapping/>
  </p:clrMapOvr>
  <p:transition spd="slow">
    <p:cut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F35050C-0F29-D14C-59CE-87C6FCCA0969}"/>
              </a:ext>
            </a:extLst>
          </p:cNvPr>
          <p:cNvSpPr txBox="1"/>
          <p:nvPr/>
        </p:nvSpPr>
        <p:spPr>
          <a:xfrm>
            <a:off x="297064" y="320056"/>
            <a:ext cx="11894935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Tesla (TSLA) </a:t>
            </a:r>
            <a:r>
              <a:rPr lang="en-US" sz="2400" b="1" dirty="0">
                <a:latin typeface="+mj-lt"/>
              </a:rPr>
              <a:t>– </a:t>
            </a:r>
            <a:r>
              <a:rPr lang="en-US" sz="1800" dirty="0"/>
              <a:t>Morgan cuts its downside target to only $85</a:t>
            </a:r>
            <a:br>
              <a:rPr lang="en-US" sz="1800" dirty="0"/>
            </a:br>
            <a:r>
              <a:rPr lang="en-US" sz="1800" dirty="0"/>
              <a:t>The EV Business is in free fall and profits from robots are years off</a:t>
            </a:r>
            <a:br>
              <a:rPr lang="en-US" sz="1800" dirty="0"/>
            </a:br>
            <a:r>
              <a:rPr lang="en-US" sz="1800" dirty="0"/>
              <a:t>Investors are also selling Tesla to buy Space X and its coming $2 trillion valuation</a:t>
            </a:r>
            <a:br>
              <a:rPr lang="en-US" sz="1800" dirty="0"/>
            </a:br>
            <a:r>
              <a:rPr lang="en-US" sz="1800" dirty="0">
                <a:solidFill>
                  <a:srgbClr val="00B050"/>
                </a:solidFill>
                <a:latin typeface="+mj-lt"/>
              </a:rPr>
              <a:t>took profits on </a:t>
            </a:r>
            <a:r>
              <a:rPr lang="en-US" sz="1800" dirty="0">
                <a:solidFill>
                  <a:srgbClr val="00B050"/>
                </a:solidFill>
              </a:rPr>
              <a:t>long 10</a:t>
            </a:r>
            <a:r>
              <a:rPr lang="en-US" sz="1800" dirty="0">
                <a:solidFill>
                  <a:srgbClr val="00B050"/>
                </a:solidFill>
                <a:ea typeface="Times New Roman" panose="02020603050405020304" pitchFamily="18" charset="0"/>
              </a:rPr>
              <a:t>/$510-$520 put spread, </a:t>
            </a:r>
            <a:r>
              <a:rPr lang="en-US" sz="1800" dirty="0">
                <a:solidFill>
                  <a:srgbClr val="00A64B"/>
                </a:solidFill>
              </a:rPr>
              <a:t>took profits on</a:t>
            </a:r>
            <a:r>
              <a:rPr lang="en-US" sz="1800" dirty="0">
                <a:solidFill>
                  <a:srgbClr val="00A64B"/>
                </a:solidFill>
                <a:ea typeface="Times New Roman" panose="02020603050405020304" pitchFamily="18" charset="0"/>
              </a:rPr>
              <a:t> 8/$370-$380 put spread</a:t>
            </a:r>
            <a:br>
              <a:rPr lang="en-US" sz="1800" dirty="0">
                <a:latin typeface="+mj-lt"/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00A64B"/>
                </a:solidFill>
                <a:latin typeface="+mj-lt"/>
              </a:rPr>
            </a:br>
            <a:br>
              <a:rPr lang="en-US" sz="1800" dirty="0">
                <a:solidFill>
                  <a:srgbClr val="00A64B"/>
                </a:solidFill>
                <a:latin typeface="+mj-lt"/>
              </a:rPr>
            </a:br>
            <a:br>
              <a:rPr lang="en-US" sz="1800" dirty="0">
                <a:solidFill>
                  <a:schemeClr val="tx1"/>
                </a:solidFill>
                <a:latin typeface="+mj-lt"/>
              </a:rPr>
            </a:br>
            <a:br>
              <a:rPr lang="en-US" sz="1800" dirty="0">
                <a:solidFill>
                  <a:srgbClr val="00A64B"/>
                </a:solidFill>
                <a:latin typeface="+mj-lt"/>
              </a:rPr>
            </a:br>
            <a:br>
              <a:rPr lang="en-US" sz="1800" dirty="0">
                <a:solidFill>
                  <a:srgbClr val="00B050"/>
                </a:solidFill>
                <a:latin typeface="+mj-lt"/>
              </a:rPr>
            </a:br>
            <a:br>
              <a:rPr lang="en-US" sz="1800" dirty="0">
                <a:solidFill>
                  <a:srgbClr val="00A64B"/>
                </a:solidFill>
                <a:latin typeface="+mj-lt"/>
              </a:rPr>
            </a:br>
            <a:endParaRPr lang="en-US" sz="1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231103-B053-6E20-254F-BB7659939EF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67450" y="4123417"/>
            <a:ext cx="1670112" cy="2414527"/>
          </a:xfrm>
          <a:prstGeom prst="rect">
            <a:avLst/>
          </a:prstGeom>
        </p:spPr>
      </p:pic>
      <p:pic>
        <p:nvPicPr>
          <p:cNvPr id="5" name="Picture 4" descr="A graph of stock market&#10;&#10;AI-generated content may be incorrect.">
            <a:extLst>
              <a:ext uri="{FF2B5EF4-FFF2-40B4-BE49-F238E27FC236}">
                <a16:creationId xmlns:a16="http://schemas.microsoft.com/office/drawing/2014/main" id="{14943F6D-7689-2E15-9036-890B1EFEABC1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40099" y="1784922"/>
            <a:ext cx="5737883" cy="4753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140126"/>
      </p:ext>
    </p:extLst>
  </p:cSld>
  <p:clrMapOvr>
    <a:masterClrMapping/>
  </p:clrMapOvr>
  <p:transition spd="slow">
    <p:cut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126670" y="397267"/>
            <a:ext cx="12065330" cy="1125071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Netflix (NFLX) – </a:t>
            </a:r>
            <a:br>
              <a:rPr lang="en-US" sz="1800" b="1" i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i="1" dirty="0"/>
              <a:t>Justic Department Launches Antitrust Investigation of Netflix (NFLX)</a:t>
            </a:r>
            <a:br>
              <a:rPr lang="en-US" sz="1800" dirty="0"/>
            </a:br>
            <a:r>
              <a:rPr lang="en-US" sz="1800" dirty="0"/>
              <a:t>Long 5/$84-$89 call spread, </a:t>
            </a:r>
            <a:r>
              <a:rPr lang="en-US" sz="1800" dirty="0">
                <a:solidFill>
                  <a:srgbClr val="00A64B"/>
                </a:solidFill>
              </a:rPr>
              <a:t>Took profits on 11/$100-$102 call spread</a:t>
            </a:r>
            <a:br>
              <a:rPr lang="en-US" dirty="0"/>
            </a:br>
            <a:r>
              <a:rPr lang="en-US" dirty="0"/>
              <a:t> </a:t>
            </a:r>
            <a:r>
              <a:rPr lang="en-US" sz="1800" dirty="0">
                <a:solidFill>
                  <a:srgbClr val="00A64B"/>
                </a:solidFill>
              </a:rPr>
              <a:t>took profits on long $1040-$1060 call spread, </a:t>
            </a:r>
            <a:r>
              <a:rPr lang="en-US" sz="1800" dirty="0">
                <a:solidFill>
                  <a:srgbClr val="00A64B"/>
                </a:solidFill>
                <a:effectLst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long 4/800-$810 call spread</a:t>
            </a:r>
            <a:br>
              <a:rPr lang="en-US" sz="2400" dirty="0"/>
            </a:br>
            <a:endParaRPr lang="en-US" sz="2400" dirty="0">
              <a:ea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182FAC6-F069-328E-8D62-31EDECE0A87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24682" y="4467972"/>
            <a:ext cx="2136029" cy="2136029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661D6EDE-7D47-3F1F-02AF-519F6B3BF4C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70344" y="1663701"/>
            <a:ext cx="5994469" cy="494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732067"/>
      </p:ext>
    </p:extLst>
  </p:cSld>
  <p:clrMapOvr>
    <a:masterClrMapping/>
  </p:clrMapOvr>
  <p:transition spd="slow">
    <p:cut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/>
          <p:cNvSpPr txBox="1">
            <a:spLocks noGrp="1"/>
          </p:cNvSpPr>
          <p:nvPr>
            <p:ph type="title"/>
          </p:nvPr>
        </p:nvSpPr>
        <p:spPr>
          <a:xfrm>
            <a:off x="802888" y="228600"/>
            <a:ext cx="10537902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Palo Alto Networks (PANW)- </a:t>
            </a:r>
            <a:r>
              <a:rPr lang="en-US" sz="18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Hacking never goes out of fashion</a:t>
            </a:r>
            <a:br>
              <a:rPr lang="en-US" sz="18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Is AI Putting SaaS Out of Business?</a:t>
            </a:r>
            <a:br>
              <a:rPr lang="en-US" sz="1800" dirty="0">
                <a:solidFill>
                  <a:schemeClr val="dk1"/>
                </a:solidFill>
                <a:latin typeface="+mn-lt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2/$260-$270 call spread</a:t>
            </a:r>
            <a:r>
              <a:rPr lang="en-US" sz="1800" dirty="0">
                <a:solidFill>
                  <a:schemeClr val="tx1"/>
                </a:solidFill>
                <a:latin typeface="+mj-lt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10/$130-$140 call spread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CAAA928-7069-44F9-FD27-F3C14FE9350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24010" y="4883236"/>
            <a:ext cx="2891480" cy="1626458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C7EED40F-4E9E-6D3C-72AB-3F96C56321B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25012" y="1391234"/>
            <a:ext cx="6233188" cy="5118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941948"/>
      </p:ext>
    </p:extLst>
  </p:cSld>
  <p:clrMapOvr>
    <a:masterClrMapping/>
  </p:clrMapOvr>
  <p:transition spd="slow">
    <p:cut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1981200" y="152400"/>
            <a:ext cx="8229600" cy="1600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Advanced Micro Devices (AMD)- Recession fears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programable logic devices</a:t>
            </a:r>
            <a:b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took profits on long 2/$75-$80 call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7BA3BF3-7B5D-B097-23BB-B4BD0F06B89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59556" y="4646140"/>
            <a:ext cx="1702487" cy="1957860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D604F038-1736-185E-1B89-48E92E8D2ABE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45196" y="1743104"/>
            <a:ext cx="5886104" cy="4860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302224"/>
      </p:ext>
    </p:extLst>
  </p:cSld>
  <p:clrMapOvr>
    <a:masterClrMapping/>
  </p:clrMapOvr>
  <p:transition spd="slow">
    <p:cut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395416" y="533400"/>
            <a:ext cx="114300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Salesforce (CRM)- Is AI Putting SaaS Out of Business?</a:t>
            </a:r>
            <a:br>
              <a:rPr lang="en-US" sz="1800" dirty="0">
                <a:effectLst/>
                <a:latin typeface="+mj-lt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B050"/>
                </a:solidFill>
                <a:effectLst/>
                <a:latin typeface="+mj-lt"/>
                <a:ea typeface="Times New Roman" panose="02020603050405020304" pitchFamily="18" charset="0"/>
              </a:rPr>
              <a:t>took profits on </a:t>
            </a:r>
            <a:r>
              <a:rPr lang="en-US" sz="1800" dirty="0">
                <a:solidFill>
                  <a:srgbClr val="00B050"/>
                </a:solidFill>
                <a:effectLst/>
                <a:latin typeface="+mj-lt"/>
              </a:rPr>
              <a:t>long 12/$185-$195 call spread</a:t>
            </a:r>
            <a:r>
              <a:rPr lang="en-US" sz="2400" dirty="0">
                <a:solidFill>
                  <a:schemeClr val="dk1"/>
                </a:solidFill>
                <a:effectLst/>
                <a:latin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9/$125-$130 vertical bull call spread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8/$125-$130 vertical bull call spread</a:t>
            </a: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A66BF51-A1E4-DE02-4FA7-0105C84E5EA5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76154" y="4312165"/>
            <a:ext cx="2864708" cy="2864708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B49216CC-830E-C78A-77D2-63DF00698F73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63157" y="1672084"/>
            <a:ext cx="5928443" cy="4885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76878"/>
      </p:ext>
    </p:extLst>
  </p:cSld>
  <p:clrMapOvr>
    <a:masterClrMapping/>
  </p:clrMapOvr>
  <p:transition spd="slow">
    <p:cut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1981200" y="53340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Adobe (ADBE)- Is AI Putting SaaS Out of Business?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Quality Non-China tech play</a:t>
            </a:r>
            <a:b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4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22BA711-476F-C15C-2697-CA963B95222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53151" y="4708439"/>
            <a:ext cx="2585858" cy="1616161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F6703852-689C-1C03-73BF-AAF247AD6C6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14675" y="1386934"/>
            <a:ext cx="5962650" cy="4937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265113"/>
      </p:ext>
    </p:extLst>
  </p:cSld>
  <p:clrMapOvr>
    <a:masterClrMapping/>
  </p:clrMapOvr>
  <p:transition spd="slow">
    <p:cut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665018" y="533400"/>
            <a:ext cx="10759044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Snowflake (SNOW)- Blockbuster AI Earnings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4/$150-$255 call spread</a:t>
            </a: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took profits on long 12/$135-$140 call spread</a:t>
            </a:r>
            <a:endParaRPr lang="en-US" sz="1800" dirty="0">
              <a:solidFill>
                <a:srgbClr val="00B05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1F5CEEF-2DB4-8C7C-6279-0A53E0997F0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88738" y="5232314"/>
            <a:ext cx="2483708" cy="1397086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F4877D69-6823-5E16-7D05-BDE1E94ACEC9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96532" y="1676400"/>
            <a:ext cx="6020712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220050"/>
      </p:ext>
    </p:extLst>
  </p:cSld>
  <p:clrMapOvr>
    <a:masterClrMapping/>
  </p:clrMapOvr>
  <p:transition spd="slow">
    <p:cut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/>
          <p:cNvSpPr txBox="1">
            <a:spLocks noGrp="1"/>
          </p:cNvSpPr>
          <p:nvPr>
            <p:ph type="title"/>
          </p:nvPr>
        </p:nvSpPr>
        <p:spPr>
          <a:xfrm>
            <a:off x="838200" y="381000"/>
            <a:ext cx="1043940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ProShares Ultra Technology ETF (ROM) – 2X Long Technology ETF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took profits on long 10/$62-65 call spread</a:t>
            </a:r>
          </a:p>
        </p:txBody>
      </p:sp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FD5AC794-8353-EEE1-5AB8-1F6439B33B8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57525" y="1501309"/>
            <a:ext cx="6076950" cy="4975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921760"/>
      </p:ext>
    </p:extLst>
  </p:cSld>
  <p:clrMapOvr>
    <a:masterClrMapping/>
  </p:clrMapOvr>
  <p:transition spd="slow">
    <p:cut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E28618E0-8281-D738-18AB-DCFB0E82E3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61F3C2F8-B251-544A-304C-8EC35E8B31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76300" y="665205"/>
            <a:ext cx="1043940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MicroStrategy (MSTR) – Long Bitcoin Play</a:t>
            </a:r>
            <a:br>
              <a:rPr lang="en-US" sz="36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Money is Moving </a:t>
            </a:r>
            <a:r>
              <a:rPr lang="en-US" sz="1800" dirty="0">
                <a:latin typeface="+mj-lt"/>
                <a:ea typeface="Times New Roman" panose="02020603050405020304" pitchFamily="18" charset="0"/>
              </a:rPr>
              <a:t>out of Bitcoin </a:t>
            </a:r>
            <a:r>
              <a:rPr lang="en-US" sz="18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Ethereum</a:t>
            </a:r>
            <a:br>
              <a:rPr lang="en-US" sz="36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A64B"/>
                </a:solidFill>
                <a:latin typeface="+mj-lt"/>
                <a:ea typeface="Times New Roman" panose="02020603050405020304" pitchFamily="18" charset="0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6/$260-$270 call spread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+mj-lt"/>
                <a:ea typeface="Times New Roman" panose="02020603050405020304" pitchFamily="18" charset="0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6/$500-$510 put spread,</a:t>
            </a: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6/$470-$480 put spread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took profits on long 6/$330-$340 call spread</a:t>
            </a: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6/$335-$345 put spread</a:t>
            </a: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br>
              <a:rPr lang="en-US" sz="36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</a:b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E480E6D-362C-B6AC-8D04-9645752A027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61283" y="5440063"/>
            <a:ext cx="3022600" cy="1143000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7E9550DF-822C-8ECA-2992-F349E8E77B7A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08994" y="2087263"/>
            <a:ext cx="5463506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964125"/>
      </p:ext>
    </p:extLst>
  </p:cSld>
  <p:clrMapOvr>
    <a:masterClrMapping/>
  </p:clrMapOvr>
  <p:transition spd="slow">
    <p:cut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B15412A1-16F5-FFF4-98C2-4580D0191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0CC45D19-0553-13CD-AB52-774F0A5BB8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2357" y="264871"/>
            <a:ext cx="1043940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Oracle –(ORCL) – Spectacular Earnings Forecast</a:t>
            </a:r>
            <a:br>
              <a:rPr lang="en-US" sz="2400" b="1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but $100 billion in debt</a:t>
            </a:r>
            <a:br>
              <a:rPr lang="en-US" sz="24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</a:b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75EE0A-923F-8F53-7CC9-E7C8D060750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90906" y="5645848"/>
            <a:ext cx="2590851" cy="947280"/>
          </a:xfrm>
          <a:prstGeom prst="rect">
            <a:avLst/>
          </a:prstGeom>
        </p:spPr>
      </p:pic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A1023AF8-7025-8749-5636-BBFCA76F2A58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90417" y="1324695"/>
            <a:ext cx="6431285" cy="5268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174023"/>
      </p:ext>
    </p:extLst>
  </p:cSld>
  <p:clrMapOvr>
    <a:masterClrMapping/>
  </p:clrMapOvr>
  <p:transition spd="slow">
    <p:cut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0B0EE8BB-69CD-E6C9-95E7-A90E64906B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0A18C158-2501-DEF1-7C16-A2A1A22A33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2357" y="264871"/>
            <a:ext cx="1043940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b="1" dirty="0">
                <a:latin typeface="+mj-lt"/>
                <a:ea typeface="Times New Roman" panose="02020603050405020304" pitchFamily="18" charset="0"/>
              </a:rPr>
              <a:t>Zoom</a:t>
            </a:r>
            <a:r>
              <a:rPr lang="en-US" sz="2400" b="1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 –(</a:t>
            </a:r>
            <a:r>
              <a:rPr lang="en-US" sz="2400" b="1" dirty="0">
                <a:latin typeface="+mj-lt"/>
                <a:ea typeface="Times New Roman" panose="02020603050405020304" pitchFamily="18" charset="0"/>
              </a:rPr>
              <a:t>ZM</a:t>
            </a:r>
            <a:r>
              <a:rPr lang="en-US" sz="2400" b="1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) – Coming Back from the Dead</a:t>
            </a:r>
            <a:br>
              <a:rPr lang="en-US" sz="24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A64B"/>
                </a:solidFill>
                <a:latin typeface="+mj-lt"/>
                <a:ea typeface="Times New Roman" panose="02020603050405020304" pitchFamily="18" charset="0"/>
              </a:rPr>
              <a:t>took profits on 11/$72-50-$77.50 call spread</a:t>
            </a: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ECA4559-2CA1-D253-6D44-BDB7EEE2AE9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46993" y="4614578"/>
            <a:ext cx="1868292" cy="1868292"/>
          </a:xfrm>
          <a:prstGeom prst="rect">
            <a:avLst/>
          </a:prstGeom>
        </p:spPr>
      </p:pic>
      <p:pic>
        <p:nvPicPr>
          <p:cNvPr id="4" name="Picture 3" descr="A screenshot of a graph&#10;&#10;AI-generated content may be incorrect.">
            <a:extLst>
              <a:ext uri="{FF2B5EF4-FFF2-40B4-BE49-F238E27FC236}">
                <a16:creationId xmlns:a16="http://schemas.microsoft.com/office/drawing/2014/main" id="{51454E8D-56FA-755C-1A32-F7175F18FAF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20995" y="1431482"/>
            <a:ext cx="6150009" cy="5051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049856"/>
      </p:ext>
    </p:extLst>
  </p:cSld>
  <p:clrMapOvr>
    <a:masterClrMapping/>
  </p:clrMapOvr>
  <p:transition spd="slow">
    <p:cut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3A580-7045-52E7-0168-4FEBA2F14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8C38A2-AC55-0B4C-8DA2-A7CE63C0A1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84A3E86-5824-C887-AB2C-6ADE7D57166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67595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DD852-EC7D-4A68-7B56-8CC48A8C8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F0AB47-E58A-F1B3-54DF-316DE72DDB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E998E5-33FF-AE46-EC40-C35AF00A96E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25945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EE290-8620-E44F-B34C-8D5D6A274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The Second Half of the Barbell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D575CE-B87A-6849-80FB-D9B4B0F97B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417637"/>
            <a:ext cx="10972800" cy="4526100"/>
          </a:xfrm>
        </p:spPr>
        <p:txBody>
          <a:bodyPr/>
          <a:lstStyle/>
          <a:p>
            <a:pPr marL="20320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*Bets on a domestic recovery in 2022 Q4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*Upside potential in 2024 far greater than tech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*Some of these have not moved for 5 or 10 years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*Focuses on economically sensitive cyclical industries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*Makes a great counterweight to </a:t>
            </a: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high-growth technology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*We could spend all of next ten years rotating</a:t>
            </a: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between the two groups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A5B89D-3A51-744C-A09A-6149553A09D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58200" y="4194493"/>
            <a:ext cx="3429000" cy="2388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19497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3B0FF-A7C3-1504-D9A5-60FE19203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1722C1-63E7-EEF5-B23C-2B60D3C87E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86853D-6C10-4D9D-5E5A-483CE40AB1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63589" y="0"/>
            <a:ext cx="76648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83444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86CA49F3-DFBD-F468-C56B-68395322F5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0D2472E8-EBF1-C625-980F-65D67EE9D2C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1114" y="381000"/>
            <a:ext cx="1043940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Goldman Sachs (GS) – BALLISTIC</a:t>
            </a:r>
            <a:br>
              <a:rPr lang="en-US" b="1" i="1" dirty="0"/>
            </a:br>
            <a:r>
              <a:rPr lang="en-US" sz="1800" dirty="0"/>
              <a:t>Goldman Sachs Beats, on record stock trading profits </a:t>
            </a:r>
            <a:br>
              <a:rPr lang="en-US" sz="1800" dirty="0"/>
            </a:br>
            <a:r>
              <a:rPr lang="en-US" sz="1800" dirty="0">
                <a:solidFill>
                  <a:srgbClr val="00B050"/>
                </a:solidFill>
              </a:rPr>
              <a:t>took profits on long 3/$790-$800 call spread</a:t>
            </a:r>
            <a:br>
              <a:rPr lang="en-US" sz="1800" i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i="1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11/$700-$710 call spread </a:t>
            </a:r>
            <a: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, took profits on long 10/$700-$710 call spread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9/$690-$700 call spread, </a:t>
            </a: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3/$380-$390 call spread,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profits on long 12/$330-$350 call spread, took profits on long 11/$330-$350 call spread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5807EE-BD24-B7C2-B724-A20B88DFA3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4375" y="4784531"/>
            <a:ext cx="2756139" cy="1968671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CC175AF1-8F9C-BB56-319F-5706F199360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33785" y="2071256"/>
            <a:ext cx="5324430" cy="4405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931069"/>
      </p:ext>
    </p:extLst>
  </p:cSld>
  <p:clrMapOvr>
    <a:masterClrMapping/>
  </p:clrMapOvr>
  <p:transition spd="slow">
    <p:cut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672F50F9-D223-9511-6B67-26119E45B0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EDBE97CE-6C38-DCBB-B93C-177CE6EAA2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79714" y="381000"/>
            <a:ext cx="10297886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Morgan Stanley (MS) - Upside Breakout!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1" dirty="0"/>
              <a:t>Morgan Stanley Rocks!</a:t>
            </a:r>
            <a:r>
              <a:rPr lang="en-US" sz="1800" dirty="0"/>
              <a:t> The company’s stock traders had a record-breaking first quarter</a:t>
            </a:r>
            <a:br>
              <a:rPr lang="en-US" dirty="0"/>
            </a:br>
            <a:r>
              <a:rPr lang="en-US" sz="1800" dirty="0">
                <a:solidFill>
                  <a:srgbClr val="00A64B"/>
                </a:solidFill>
                <a:latin typeface="+mj-lt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Times New Roman" panose="02020603050405020304" pitchFamily="18" charset="0"/>
              </a:rPr>
              <a:t>long $12/150-$155 call spread</a:t>
            </a:r>
            <a:br>
              <a:rPr lang="en-US" sz="1800" dirty="0">
                <a:solidFill>
                  <a:schemeClr val="tx1"/>
                </a:solidFill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A64B"/>
                </a:solidFill>
                <a:ea typeface="Times New Roman" panose="02020603050405020304" pitchFamily="18" charset="0"/>
              </a:rPr>
              <a:t>took profits on long $12/210-$220 call spread,,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took profits on long $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Times New Roman" panose="02020603050405020304" pitchFamily="18" charset="0"/>
              </a:rPr>
              <a:t>12/210-$220 call spread,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$195-$205 call spread, took profits on long 4/$65-$70 call spread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35002C9-3493-B038-C1B3-0D7AAF5F8B0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72600" y="4742108"/>
            <a:ext cx="1905000" cy="1905000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1DDE8758-B91D-126E-FF3F-D1D51348074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44415" y="1857777"/>
            <a:ext cx="5768483" cy="4789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656534"/>
      </p:ext>
    </p:extLst>
  </p:cSld>
  <p:clrMapOvr>
    <a:masterClrMapping/>
  </p:clrMapOvr>
  <p:transition spd="slow">
    <p:cut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AC038F56-F8A6-5283-0B21-3C8B98D304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A30EDA15-260E-A736-320F-DF0C7330370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2444" y="548846"/>
            <a:ext cx="11899556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JP Morgan Chase (JPM) – 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latin typeface="+mj-lt"/>
              </a:rPr>
              <a:t>Trump Sues JP Morgan (JPM) for $5 Billion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cs typeface="Times New Roman" panose="02020603050405020304" pitchFamily="18" charset="0"/>
              </a:rPr>
              <a:t>long </a:t>
            </a:r>
            <a:r>
              <a:rPr lang="en-US" sz="1800" dirty="0">
                <a:solidFill>
                  <a:srgbClr val="00A64B"/>
                </a:solidFill>
                <a:latin typeface="Calibri"/>
                <a:cs typeface="Calibri"/>
                <a:sym typeface="Calibri"/>
              </a:rPr>
              <a:t>9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/$270-$280 call spread</a:t>
            </a:r>
            <a:br>
              <a:rPr lang="en-US" sz="3600" dirty="0">
                <a:effectLst/>
                <a:latin typeface="+mj-lt"/>
                <a:cs typeface="Times New Roman" panose="02020603050405020304" pitchFamily="18" charset="0"/>
              </a:rPr>
            </a:br>
            <a:r>
              <a:rPr lang="en-US" sz="1800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</a:rPr>
              <a:t>stopped out of 3/$235-$245 calls spread</a:t>
            </a:r>
            <a:r>
              <a:rPr lang="en-US" sz="1800" dirty="0">
                <a:solidFill>
                  <a:srgbClr val="171717"/>
                </a:solidFill>
                <a:effectLst/>
                <a:latin typeface="+mj-lt"/>
                <a:ea typeface="Times New Roman" panose="02020603050405020304" pitchFamily="18" charset="0"/>
              </a:rPr>
              <a:t>,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cs typeface="Times New Roman" panose="02020603050405020304" pitchFamily="18" charset="0"/>
              </a:rPr>
              <a:t>profits on long </a:t>
            </a:r>
            <a:r>
              <a:rPr lang="en-US" sz="1800" dirty="0">
                <a:solidFill>
                  <a:srgbClr val="00A64B"/>
                </a:solidFill>
                <a:effectLst/>
                <a:latin typeface="Calibri"/>
                <a:cs typeface="Calibri"/>
                <a:sym typeface="Calibri"/>
              </a:rPr>
              <a:t>12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/$210-$220 call spread, 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+mj-lt"/>
                <a:cs typeface="Times New Roman" panose="02020603050405020304" pitchFamily="18" charset="0"/>
              </a:rPr>
              <a:t>took profits on long </a:t>
            </a:r>
            <a:r>
              <a:rPr lang="en-US" sz="1800" dirty="0">
                <a:solidFill>
                  <a:srgbClr val="00A64B"/>
                </a:solidFill>
                <a:effectLst/>
                <a:latin typeface="Calibri"/>
                <a:cs typeface="Calibri"/>
                <a:sym typeface="Calibri"/>
              </a:rPr>
              <a:t>11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/$195-$205 call spread,</a:t>
            </a: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16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4/$215-225 put spread</a:t>
            </a: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/>
            </a:br>
            <a:endParaRPr lang="en-US" sz="1800" dirty="0">
              <a:solidFill>
                <a:srgbClr val="FF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6CBA94D-7E10-8562-7793-7FED0CF627F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07583" y="4870016"/>
            <a:ext cx="3010930" cy="1693648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2831FF78-2017-745E-A5E6-1D3A956B1AD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80329" y="2008070"/>
            <a:ext cx="5523785" cy="4555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11242"/>
      </p:ext>
    </p:extLst>
  </p:cSld>
  <p:clrMapOvr>
    <a:masterClrMapping/>
  </p:clrMapOvr>
  <p:transition spd="slow">
    <p:cut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D34EE4FA-7361-BF7A-984E-0FE4ECB161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FDDC3725-41A3-3678-D018-7B7CD33691D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8585" y="381000"/>
            <a:ext cx="1124243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Bank of America (BAC) </a:t>
            </a:r>
            <a:r>
              <a:rPr lang="en-US" sz="2800" dirty="0">
                <a:solidFill>
                  <a:schemeClr val="dk1"/>
                </a:solidFill>
                <a:latin typeface="+mn-lt"/>
                <a:ea typeface="Calibri"/>
                <a:cs typeface="Calibri"/>
                <a:sym typeface="Calibri"/>
              </a:rPr>
              <a:t>– </a:t>
            </a: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Upside Breakout?</a:t>
            </a:r>
            <a:br>
              <a:rPr lang="en-US" sz="1800" dirty="0">
                <a:effectLst/>
                <a:latin typeface="+mj-lt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took profits on long long 12/$41-$44 call spread</a:t>
            </a:r>
            <a:r>
              <a:rPr lang="en-US" sz="2800" dirty="0">
                <a:solidFill>
                  <a:srgbClr val="00A64B"/>
                </a:solidFill>
                <a:effectLst/>
                <a:latin typeface="Calibri"/>
                <a:ea typeface="Times New Roman" panose="02020603050405020304" pitchFamily="18" charset="0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4/$20-$23 call spread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F055CE6-6760-85A2-3063-2A8AFE842EF5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87930" y="4917039"/>
            <a:ext cx="1940961" cy="1940961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77FD4D3D-DE2B-DA34-E8AD-626A676A17D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18342" y="1534418"/>
            <a:ext cx="5955316" cy="4942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988783"/>
      </p:ext>
    </p:extLst>
  </p:cSld>
  <p:clrMapOvr>
    <a:masterClrMapping/>
  </p:clrMapOvr>
  <p:transition spd="slow">
    <p:cut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5D7D354F-6B89-F9DC-9594-E2776A7886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A22F1080-BD1D-0BC3-0749-727717AECB6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3677" y="381000"/>
            <a:ext cx="10794381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Citigroup (C) – </a:t>
            </a: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Upside Breakout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long 12/$60-$65 call spread , took profits on long 4/$30-$35 call spread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D54837E-73F1-ED16-5DA5-800AC49752D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84301" y="5335718"/>
            <a:ext cx="2028945" cy="1141282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066B5F0B-5E1E-DDC5-13E7-BAD944295E8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54299" y="1353787"/>
            <a:ext cx="6235191" cy="5165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980603"/>
      </p:ext>
    </p:extLst>
  </p:cSld>
  <p:clrMapOvr>
    <a:masterClrMapping/>
  </p:clrMapOvr>
  <p:transition spd="slow">
    <p:cut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C5BB7BB7-C8BD-BBFB-318E-E430B0C57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D7A20CEC-96B4-7F48-82CF-BACDE5FDC19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00" y="381000"/>
            <a:ext cx="822960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Charles Schwab (SCHW) – </a:t>
            </a: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Upside Breakout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4/$30-$35 call spread 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5E9008-4D09-1EC9-57FB-6E5A4F2D9FD1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80040" y="4415481"/>
            <a:ext cx="2061519" cy="2061519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7AEBBFF4-834D-FC71-0194-0E768565FFF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50209" y="1417109"/>
            <a:ext cx="6121565" cy="5059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313671"/>
      </p:ext>
    </p:extLst>
  </p:cSld>
  <p:clrMapOvr>
    <a:masterClrMapping/>
  </p:clrMapOvr>
  <p:transition spd="slow">
    <p:cut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D825597B-906B-ECC2-2B3E-F7FC54C9B5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2BB00544-607C-BC6D-9DF7-A2356C400FD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7493" y="381000"/>
            <a:ext cx="10738624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Interactive Brokers (IBKR) – </a:t>
            </a: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Upside Breakout?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3/$160-$170 call spread,  out of long 8/$110-$115 call spread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,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took profits on long 4/$60-$65 call spread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6C0C29E-CFF5-5F1A-8670-5EDDC9530D0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18152" y="5485571"/>
            <a:ext cx="2275943" cy="853479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F9583E67-F985-00DC-63AE-D4571A6C9503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48351" y="1575891"/>
            <a:ext cx="5877780" cy="4901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095192"/>
      </p:ext>
    </p:extLst>
  </p:cSld>
  <p:clrMapOvr>
    <a:masterClrMapping/>
  </p:clrMapOvr>
  <p:transition spd="slow">
    <p:cut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D4568F3C-B974-703F-8261-C2506292B0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4EC08B59-3834-6D64-B22B-7BBA3D683DD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5647" y="453571"/>
            <a:ext cx="10615448" cy="1621971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Berkshire Hathaway (BRKB)- </a:t>
            </a: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Ultimate defensive stock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1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Berkshire Hathaway Builds Record Cash</a:t>
            </a:r>
            <a:r>
              <a:rPr lang="en-US" sz="18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, at $334 billion</a:t>
            </a:r>
            <a:r>
              <a:rPr lang="en-US" sz="1800" dirty="0">
                <a:effectLst/>
                <a:latin typeface="+mj-lt"/>
              </a:rPr>
              <a:t> – Is the new T Bill proxy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FF0000"/>
                </a:solidFill>
                <a:latin typeface="+mj-lt"/>
              </a:rPr>
              <a:t>stopped out of </a:t>
            </a:r>
            <a:r>
              <a:rPr lang="en-US" sz="1800" dirty="0">
                <a:solidFill>
                  <a:srgbClr val="FF0000"/>
                </a:solidFill>
                <a:effectLst/>
                <a:latin typeface="+mj-lt"/>
              </a:rPr>
              <a:t>long 12/$405-$415 call spread</a:t>
            </a:r>
            <a:r>
              <a:rPr lang="en-US" sz="1800" dirty="0">
                <a:solidFill>
                  <a:schemeClr val="tx1"/>
                </a:solidFill>
                <a:effectLst/>
                <a:latin typeface="+mj-lt"/>
              </a:rPr>
              <a:t>,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took profits on long 12/$320-$330 call spread 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long 4/$260-$270 call spread, </a:t>
            </a:r>
            <a:r>
              <a:rPr lang="en-US" sz="1800" dirty="0">
                <a:solidFill>
                  <a:srgbClr val="00A64B"/>
                </a:solidFill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Calibri"/>
                <a:cs typeface="Calibri"/>
                <a:sym typeface="Calibri"/>
              </a:rPr>
              <a:t>long </a:t>
            </a:r>
            <a:r>
              <a:rPr lang="en-US" sz="1800" dirty="0">
                <a:solidFill>
                  <a:srgbClr val="00A64B"/>
                </a:solidFill>
                <a:ea typeface="Calibri"/>
                <a:cs typeface="Calibri" panose="020F0502020204030204" pitchFamily="34" charset="0"/>
                <a:sym typeface="Calibri"/>
              </a:rPr>
              <a:t>1/$290-$300 call spread</a:t>
            </a:r>
            <a:br>
              <a:rPr lang="en-US" sz="1800" dirty="0">
                <a:solidFill>
                  <a:srgbClr val="00A64B"/>
                </a:solidFill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ea typeface="Calibri"/>
                <a:cs typeface="Calibri" panose="020F0502020204030204" pitchFamily="34" charset="0"/>
                <a:sym typeface="Calibri"/>
              </a:rPr>
            </a:br>
            <a:endParaRPr lang="en-US" sz="1800" dirty="0">
              <a:solidFill>
                <a:srgbClr val="00A64B"/>
              </a:solidFill>
              <a:latin typeface="+mj-lt"/>
              <a:ea typeface="Calibri"/>
              <a:cs typeface="Calibri" panose="020F0502020204030204" pitchFamily="34" charset="0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2147BD-D111-F447-1A9A-BE40CE318D4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76083" y="5142844"/>
            <a:ext cx="2674165" cy="1504218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835A97FA-5D0B-731B-1C04-B749B946271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97200" y="1883860"/>
            <a:ext cx="5648036" cy="4620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447312"/>
      </p:ext>
    </p:extLst>
  </p:cSld>
  <p:clrMapOvr>
    <a:masterClrMapping/>
  </p:clrMapOvr>
  <p:transition spd="slow">
    <p:cut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87E342B8-A096-11D8-3F08-2B52828C39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79E51D3D-64CC-94E7-31C3-A921680D068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8500" y="381000"/>
            <a:ext cx="1060450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Blackrock (BLK)-Asset Collection Boom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/>
              <a:t>Blackrock Reports Record $12.5 trillion in Assets Under Management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12/$1,000-$1,010 call spread, 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took profits on long 12/$850-$860 call spread </a:t>
            </a:r>
            <a:b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took profits on long 3/$770-$790 call spread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, took profits on long 3/$310-$340 call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rgbClr val="FF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8642A75-415E-9D16-A19F-E92FE427390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17905" y="4572000"/>
            <a:ext cx="1905000" cy="1905000"/>
          </a:xfrm>
          <a:prstGeom prst="rect">
            <a:avLst/>
          </a:prstGeom>
        </p:spPr>
      </p:pic>
      <p:pic>
        <p:nvPicPr>
          <p:cNvPr id="4" name="Picture 3" descr="A graph on a screen&#10;&#10;AI-generated content may be incorrect.">
            <a:extLst>
              <a:ext uri="{FF2B5EF4-FFF2-40B4-BE49-F238E27FC236}">
                <a16:creationId xmlns:a16="http://schemas.microsoft.com/office/drawing/2014/main" id="{AC859E17-88F2-67EE-BD8B-69808971BDA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25569" y="1790798"/>
            <a:ext cx="5695538" cy="4686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728948"/>
      </p:ext>
    </p:extLst>
  </p:cSld>
  <p:clrMapOvr>
    <a:masterClrMapping/>
  </p:clrMapOvr>
  <p:transition spd="slow">
    <p:cut/>
  </p:transition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2B4A934C-0498-9B71-35B6-913CE4E7CC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FCEE6560-2BF5-D2E7-3B4A-F0714B404BA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00" y="381000"/>
            <a:ext cx="822960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SPDR Metals &amp; Mining ETF (XME) – 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2/$28-$30 call spread</a:t>
            </a:r>
          </a:p>
        </p:txBody>
      </p:sp>
      <p:pic>
        <p:nvPicPr>
          <p:cNvPr id="5" name="Picture 4" descr="A graph of stock market&#10;&#10;AI-generated content may be incorrect.">
            <a:extLst>
              <a:ext uri="{FF2B5EF4-FFF2-40B4-BE49-F238E27FC236}">
                <a16:creationId xmlns:a16="http://schemas.microsoft.com/office/drawing/2014/main" id="{2D31822D-EC1C-FD2C-F741-1A8F93D340E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91501" y="1509308"/>
            <a:ext cx="6008997" cy="4967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81008"/>
      </p:ext>
    </p:extLst>
  </p:cSld>
  <p:clrMapOvr>
    <a:masterClrMapping/>
  </p:clrMapOvr>
  <p:transition spd="slow">
    <p:cut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515815" y="354522"/>
            <a:ext cx="11488616" cy="2031124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Boeing (BA) – LEAPS Candidate</a:t>
            </a:r>
            <a:br>
              <a:rPr lang="en-US" sz="18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800" b="1" i="1" dirty="0"/>
              <a:t>Boeing is Beating on Deliveries.</a:t>
            </a:r>
            <a:r>
              <a:rPr lang="en-US" sz="1800" dirty="0"/>
              <a:t> Boeing begins 2026 with 46 deliveries in January and 103 net new orders</a:t>
            </a:r>
            <a:br>
              <a:rPr lang="en-US" sz="1800" dirty="0"/>
            </a:br>
            <a:r>
              <a:rPr lang="en-US" sz="1800" dirty="0">
                <a:solidFill>
                  <a:srgbClr val="00A64B"/>
                </a:solidFill>
              </a:rPr>
              <a:t>took profits on long 3/$195-$200 call spread </a:t>
            </a:r>
            <a:b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1800" dirty="0">
                <a:solidFill>
                  <a:schemeClr val="tx1"/>
                </a:solidFill>
                <a:latin typeface="+mj-lt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tx1"/>
                </a:solidFill>
                <a:latin typeface="+mj-lt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4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07FE79-EBDA-AD85-8C3C-D83F2B46244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25583" y="4610920"/>
            <a:ext cx="2480276" cy="1892558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27AD0B3B-FADC-8502-1D77-37E792AE859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64988" y="1521071"/>
            <a:ext cx="6062023" cy="5038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278853"/>
      </p:ext>
    </p:extLst>
  </p:cSld>
  <p:clrMapOvr>
    <a:masterClrMapping/>
  </p:clrMapOvr>
  <p:transition spd="slow">
    <p:cut/>
  </p:transition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>
          <a:extLst>
            <a:ext uri="{FF2B5EF4-FFF2-40B4-BE49-F238E27FC236}">
              <a16:creationId xmlns:a16="http://schemas.microsoft.com/office/drawing/2014/main" id="{152E542D-4871-ADEB-D7C1-D7046A40D7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>
            <a:extLst>
              <a:ext uri="{FF2B5EF4-FFF2-40B4-BE49-F238E27FC236}">
                <a16:creationId xmlns:a16="http://schemas.microsoft.com/office/drawing/2014/main" id="{2D683ABA-7B1E-8D6B-3A6A-2871974D52F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5815" y="354522"/>
            <a:ext cx="11488616" cy="2031124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General Motors (GM) – Worst Off Trade War Victim</a:t>
            </a:r>
            <a:b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Earnings better than expected plus interest rate beneficiary</a:t>
            </a:r>
            <a:br>
              <a:rPr lang="en-US" sz="1800" dirty="0">
                <a:solidFill>
                  <a:schemeClr val="tx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stopped out of long 4/$52.50-$57.50 put spread at cost, long 3/$53-$56 put spread</a:t>
            </a:r>
            <a:br>
              <a:rPr lang="en-US" sz="1800" dirty="0">
                <a:solidFill>
                  <a:schemeClr val="tx1"/>
                </a:solidFill>
                <a:latin typeface="+mj-lt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4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3B3A01-6215-ED5D-4ABE-DE4A5875D5B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45999" y="4359801"/>
            <a:ext cx="2036805" cy="2036805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06CF3FC7-2F0F-4C3B-51B5-5C86165DFCA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62457" y="1720144"/>
            <a:ext cx="5667086" cy="4676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786010"/>
      </p:ext>
    </p:extLst>
  </p:cSld>
  <p:clrMapOvr>
    <a:masterClrMapping/>
  </p:clrMapOvr>
  <p:transition spd="slow">
    <p:cut/>
  </p:transition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1143000" y="457200"/>
            <a:ext cx="92202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b="1" i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Package Delivery- United Parcel Service (UPS) – </a:t>
            </a:r>
            <a:br>
              <a:rPr lang="en-US" sz="1800" i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i="1" dirty="0"/>
              <a:t>UPS Deliveries Slow Worldwide, it the wake of the shutdown of its Kentucky hub after a fatal crash</a:t>
            </a:r>
            <a:br>
              <a:rPr lang="en-US" sz="1800" i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11/$130-$140 call spread</a:t>
            </a:r>
            <a:endParaRPr lang="en-US" sz="18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1CAA60-8B9D-1EAA-C89B-A03F96D98235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95040" y="4607626"/>
            <a:ext cx="1716739" cy="2037197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4574635E-E8CE-BE2C-7DE1-D50227CD5F3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22616" y="1807199"/>
            <a:ext cx="5860968" cy="4837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806769"/>
      </p:ext>
    </p:extLst>
  </p:cSld>
  <p:clrMapOvr>
    <a:masterClrMapping/>
  </p:clrMapOvr>
  <p:transition spd="slow">
    <p:cut/>
  </p:transition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1143000" y="457200"/>
            <a:ext cx="92202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Caterpillar (CAT)- Ag + Infrastructure + Housing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long $630-$640 call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8/$310-$320 call spread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, took profits on long 12/$220-$230 calls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12/$145-$150 call spread</a:t>
            </a:r>
            <a: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11/$125-$135 call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B8CFA0-4C21-01E7-28E0-223C286CC90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27280" y="4876800"/>
            <a:ext cx="1694346" cy="1694346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9F1C059D-D37E-8A8C-969E-BBB251FB0CEE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72691" y="1697123"/>
            <a:ext cx="5865668" cy="4874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091623"/>
      </p:ext>
    </p:extLst>
  </p:cSld>
  <p:clrMapOvr>
    <a:masterClrMapping/>
  </p:clrMapOvr>
  <p:transition spd="slow">
    <p:cut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1143000" y="457200"/>
            <a:ext cx="92202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Deere &amp; Co. (DE)- Ag + Infrastructure + Housing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took profits on long 8/$330-$340 put spread </a:t>
            </a: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8/$330-$340 calls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6B424F1-6501-9213-0876-9E138B82CE35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33552" y="4573112"/>
            <a:ext cx="2111803" cy="1931307"/>
          </a:xfrm>
          <a:prstGeom prst="rect">
            <a:avLst/>
          </a:prstGeom>
        </p:spPr>
      </p:pic>
      <p:pic>
        <p:nvPicPr>
          <p:cNvPr id="6" name="Picture 5" descr="A screen shot of a graph&#10;&#10;AI-generated content may be incorrect.">
            <a:extLst>
              <a:ext uri="{FF2B5EF4-FFF2-40B4-BE49-F238E27FC236}">
                <a16:creationId xmlns:a16="http://schemas.microsoft.com/office/drawing/2014/main" id="{C9A8EAB6-BD8A-3259-D8F7-1E620842025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83114" y="1256696"/>
            <a:ext cx="6331383" cy="5247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599161"/>
      </p:ext>
    </p:extLst>
  </p:cSld>
  <p:clrMapOvr>
    <a:masterClrMapping/>
  </p:clrMapOvr>
  <p:transition spd="slow">
    <p:cut/>
  </p:transition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105103" y="183931"/>
            <a:ext cx="11540359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rmAutofit fontScale="90000"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1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Freeport McMoRan </a:t>
            </a: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(FCX)- Coming Copper Crisis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50% copper tariff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3/$55-$58 call spread, </a:t>
            </a: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8/$34-$37 call spread </a:t>
            </a:r>
            <a:b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4/$37-$40 call spread</a:t>
            </a:r>
            <a:r>
              <a:rPr lang="en-US" sz="20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5/$42-$45 call spread,</a:t>
            </a:r>
            <a:b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$48-$51 put spread</a:t>
            </a: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, profits on long 6/$32-$35 call spread </a:t>
            </a:r>
            <a:b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34C757F-B609-8E7E-3D4C-03C67B5F6C2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62086" y="4308764"/>
            <a:ext cx="5098472" cy="2549236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8AF3FA9D-8EF8-A57B-E313-439135557F5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02082" y="1924435"/>
            <a:ext cx="5732318" cy="4749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131667"/>
      </p:ext>
    </p:extLst>
  </p:cSld>
  <p:clrMapOvr>
    <a:masterClrMapping/>
  </p:clrMapOvr>
  <p:transition spd="slow">
    <p:cut/>
  </p:transition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675583" y="304800"/>
            <a:ext cx="11098924" cy="1208691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Walt Disney (DIS) -</a:t>
            </a:r>
            <a:r>
              <a:rPr lang="en-US" sz="1800" dirty="0">
                <a:effectLst/>
                <a:latin typeface="+mj-lt"/>
                <a:ea typeface="Times New Roman" panose="02020603050405020304" pitchFamily="18" charset="0"/>
              </a:rPr>
              <a:t>Disney Beats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effectLst/>
                <a:latin typeface="+mj-lt"/>
                <a:ea typeface="Times New Roman" panose="02020603050405020304" pitchFamily="18" charset="0"/>
              </a:rPr>
              <a:t>Disney Dives on Earnings Bust, although streaming broke even versus an expected loss</a:t>
            </a:r>
            <a:r>
              <a:rPr lang="en-US" sz="1800" dirty="0">
                <a:effectLst/>
                <a:latin typeface="+mj-lt"/>
              </a:rPr>
              <a:t> 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45CE464-0F3D-3549-7FB4-0CCC7E7C9A6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95279" y="4987636"/>
            <a:ext cx="2024521" cy="1518391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00B82258-D80F-29C9-E1A3-9592E3EFCBC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20084" y="1365830"/>
            <a:ext cx="6237432" cy="5140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430399"/>
      </p:ext>
    </p:extLst>
  </p:cSld>
  <p:clrMapOvr>
    <a:masterClrMapping/>
  </p:clrMapOvr>
  <p:transition spd="slow">
    <p:cut/>
  </p:transition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Shape 282"/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Industrials Sector SPDR (XLI)-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(GE), (MMM), (UNP), (UTX), (BA), (HON)</a:t>
            </a:r>
          </a:p>
        </p:txBody>
      </p:sp>
      <p:pic>
        <p:nvPicPr>
          <p:cNvPr id="3" name="Picture 2" descr="A person lying on a gear&#10;&#10;AI-generated content may be incorrect.">
            <a:extLst>
              <a:ext uri="{FF2B5EF4-FFF2-40B4-BE49-F238E27FC236}">
                <a16:creationId xmlns:a16="http://schemas.microsoft.com/office/drawing/2014/main" id="{041772ED-6387-5C75-2311-5AA6B4FF0F2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67740" y="4865515"/>
            <a:ext cx="2682920" cy="1674341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DCA1D0BB-7630-76FF-9264-2B532690B6E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82800" y="1223884"/>
            <a:ext cx="6423891" cy="5315972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Shape 282"/>
          <p:cNvSpPr txBox="1">
            <a:spLocks noGrp="1"/>
          </p:cNvSpPr>
          <p:nvPr>
            <p:ph type="title"/>
          </p:nvPr>
        </p:nvSpPr>
        <p:spPr>
          <a:xfrm>
            <a:off x="531341" y="228600"/>
            <a:ext cx="11158151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Union Pacific RR (UNP)- Big Stuff to Ship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1" dirty="0"/>
              <a:t>The Largest Railroad in History</a:t>
            </a:r>
            <a:r>
              <a:rPr lang="en-US" sz="1800" dirty="0"/>
              <a:t>, may be the result of the Union Pacific (UNP)/Norfolk Southern merger worth $200 billion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5/$200-$210 call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11/$150-$160 call spread</a:t>
            </a:r>
            <a:br>
              <a:rPr lang="en-US" sz="1800" dirty="0">
                <a:latin typeface="Calibri"/>
                <a:ea typeface="Calibri"/>
                <a:cs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7AA5562-EA39-E195-7056-4CE9ADF5DB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9714" y="4180053"/>
            <a:ext cx="2182586" cy="2449347"/>
          </a:xfrm>
          <a:prstGeom prst="rect">
            <a:avLst/>
          </a:prstGeom>
        </p:spPr>
      </p:pic>
      <p:pic>
        <p:nvPicPr>
          <p:cNvPr id="4" name="Picture 3" descr="A screenshot of a graph&#10;&#10;AI-generated content may be incorrect.">
            <a:extLst>
              <a:ext uri="{FF2B5EF4-FFF2-40B4-BE49-F238E27FC236}">
                <a16:creationId xmlns:a16="http://schemas.microsoft.com/office/drawing/2014/main" id="{107D6C01-8B5B-E66F-96A0-35D54AD17C66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49261" y="1775683"/>
            <a:ext cx="5723659" cy="4729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988918"/>
      </p:ext>
    </p:extLst>
  </p:cSld>
  <p:clrMapOvr>
    <a:masterClrMapping/>
  </p:clrMapOvr>
  <p:transition spd="slow">
    <p:cut/>
  </p:transition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Shape 282"/>
          <p:cNvSpPr txBox="1">
            <a:spLocks noGrp="1"/>
          </p:cNvSpPr>
          <p:nvPr>
            <p:ph type="title"/>
          </p:nvPr>
        </p:nvSpPr>
        <p:spPr>
          <a:xfrm>
            <a:off x="617838" y="228600"/>
            <a:ext cx="10787448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Walmart (WMT) – Trade War Victim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1" dirty="0"/>
              <a:t>Walmart Hits $1 Trillion Market Cap</a:t>
            </a:r>
            <a:r>
              <a:rPr lang="en-US" sz="1800" dirty="0"/>
              <a:t> 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 on Long 11/$125-$130 bear put spread, took profit on Long 10/$119-$121 bear put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8/$114-$117 bear put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7F39427-949B-5F0B-8331-2615B9433D3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78124" y="4971898"/>
            <a:ext cx="2767619" cy="1558290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BAB1D78F-C995-6D61-9C14-0DE6C8AAD1A6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20818" y="1615245"/>
            <a:ext cx="6052127" cy="4914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22781"/>
      </p:ext>
    </p:extLst>
  </p:cSld>
  <p:clrMapOvr>
    <a:masterClrMapping/>
  </p:clrMapOvr>
  <p:transition spd="slow">
    <p:cut/>
  </p:transition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">
          <a:extLst>
            <a:ext uri="{FF2B5EF4-FFF2-40B4-BE49-F238E27FC236}">
              <a16:creationId xmlns:a16="http://schemas.microsoft.com/office/drawing/2014/main" id="{1DBF828D-9112-4F59-17CA-FB87F5F17B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Shape 282">
            <a:extLst>
              <a:ext uri="{FF2B5EF4-FFF2-40B4-BE49-F238E27FC236}">
                <a16:creationId xmlns:a16="http://schemas.microsoft.com/office/drawing/2014/main" id="{8A77187E-804F-3A09-11FE-A14C3A88568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7838" y="228600"/>
            <a:ext cx="10787448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Costco (COST) – </a:t>
            </a: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Trade War Victim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suing Trump administration over tariffs, one third of sales from imports</a:t>
            </a:r>
            <a:b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4/$840-$850 call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6004A4E-43FE-FBB2-565F-6ACEE34A84E1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76632" y="5258724"/>
            <a:ext cx="3077835" cy="1259114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F06D6007-4E25-1D11-74D9-FB48B7489B8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76450" y="1259544"/>
            <a:ext cx="6388677" cy="5258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447562"/>
      </p:ext>
    </p:extLst>
  </p:cSld>
  <p:clrMapOvr>
    <a:masterClrMapping/>
  </p:clrMapOvr>
  <p:transition spd="slow">
    <p:cut/>
  </p:transition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Shape 282"/>
          <p:cNvSpPr txBox="1">
            <a:spLocks noGrp="1"/>
          </p:cNvSpPr>
          <p:nvPr>
            <p:ph type="title"/>
          </p:nvPr>
        </p:nvSpPr>
        <p:spPr>
          <a:xfrm>
            <a:off x="616945" y="318911"/>
            <a:ext cx="10730428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Delta Airlines (DAL) – Ticket Price Take Off</a:t>
            </a:r>
            <a:b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The only airline with a refinery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6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5438650-EF0B-7B37-9779-3BBBD3262C61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72945" y="5148046"/>
            <a:ext cx="2170381" cy="1215413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71A1D121-8EB5-2F0F-09CB-FE2D225960DA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95500" y="1270308"/>
            <a:ext cx="6397336" cy="5260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91653"/>
      </p:ext>
    </p:extLst>
  </p:cSld>
  <p:clrMapOvr>
    <a:masterClrMapping/>
  </p:clrMapOvr>
  <p:transition spd="slow">
    <p:cut/>
  </p:transition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Shape 282"/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Transports Sector SPDR (XTN)- Worst Hit Sector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(ALGT),  (ALK), (JBLU), (LUV), (CHRW), (DAL) </a:t>
            </a:r>
          </a:p>
        </p:txBody>
      </p:sp>
      <p:pic>
        <p:nvPicPr>
          <p:cNvPr id="3" name="Picture 2" descr="A person standing next to a train&#10;&#10;AI-generated content may be incorrect.">
            <a:extLst>
              <a:ext uri="{FF2B5EF4-FFF2-40B4-BE49-F238E27FC236}">
                <a16:creationId xmlns:a16="http://schemas.microsoft.com/office/drawing/2014/main" id="{14E70063-1C74-0082-9882-7A9E10B304D1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48599" y="4056761"/>
            <a:ext cx="2373480" cy="2347784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8C5CF289-330E-3636-06D2-5D8589CA4AA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48345" y="1295400"/>
            <a:ext cx="6296891" cy="5247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774040"/>
      </p:ext>
    </p:extLst>
  </p:cSld>
  <p:clrMapOvr>
    <a:masterClrMapping/>
  </p:clrMapOvr>
  <p:transition spd="slow">
    <p:cut/>
  </p:transition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Shape 289"/>
          <p:cNvSpPr txBox="1">
            <a:spLocks noGrp="1"/>
          </p:cNvSpPr>
          <p:nvPr>
            <p:ph type="title"/>
          </p:nvPr>
        </p:nvSpPr>
        <p:spPr>
          <a:xfrm>
            <a:off x="2595324" y="517538"/>
            <a:ext cx="7001351" cy="645678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Health Care Sector (XLV) – Defensive Play and Cheap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(JNJ), (PFE), (MRK), (GILD), (ACT), (AMGN)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9983D6-D1CC-EDD1-5607-E618E7FA20E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00600" y="4828823"/>
            <a:ext cx="2561909" cy="1703324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CD6137B6-6265-CA6A-86F2-BB7FD8DD75A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66241" y="1038011"/>
            <a:ext cx="6666923" cy="5494136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Shape 289"/>
          <p:cNvSpPr txBox="1">
            <a:spLocks noGrp="1"/>
          </p:cNvSpPr>
          <p:nvPr>
            <p:ph type="title"/>
          </p:nvPr>
        </p:nvSpPr>
        <p:spPr>
          <a:xfrm>
            <a:off x="543697" y="304800"/>
            <a:ext cx="10985157" cy="914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Amgen (AMGN)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7/$260-$270 bull call spread,  took profits on </a:t>
            </a: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11/$185-$200 bull call spread</a:t>
            </a: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B104FA-93C3-2334-DF14-DC83595C042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62521" y="5220798"/>
            <a:ext cx="2368715" cy="1332402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12A947BD-3628-40EB-8A46-2ABF73DB572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01850" y="1333204"/>
            <a:ext cx="6294005" cy="5243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779783"/>
      </p:ext>
    </p:extLst>
  </p:cSld>
  <p:clrMapOvr>
    <a:masterClrMapping/>
  </p:clrMapOvr>
  <p:transition spd="slow">
    <p:cut/>
  </p:transition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/>
          <p:cNvSpPr txBox="1">
            <a:spLocks noGrp="1"/>
          </p:cNvSpPr>
          <p:nvPr>
            <p:ph type="title"/>
          </p:nvPr>
        </p:nvSpPr>
        <p:spPr>
          <a:xfrm>
            <a:off x="713679" y="170793"/>
            <a:ext cx="1079438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Visa (V) – </a:t>
            </a:r>
            <a:r>
              <a:rPr lang="en-US" sz="18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Stablecoin Competition</a:t>
            </a:r>
            <a:br>
              <a:rPr lang="en-US" sz="28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2/$240-$250 bull call spread 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10/$160-$170 bull call spread</a:t>
            </a: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6/$150-$160 bull call spread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B770B3F-1E05-B8A1-A63A-D500D3D9879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50299" y="4925953"/>
            <a:ext cx="2667001" cy="1642818"/>
          </a:xfrm>
          <a:prstGeom prst="rect">
            <a:avLst/>
          </a:prstGeom>
        </p:spPr>
      </p:pic>
      <p:pic>
        <p:nvPicPr>
          <p:cNvPr id="4" name="Picture 3" descr="A screenshot of a graph&#10;&#10;AI-generated content may be incorrect.">
            <a:extLst>
              <a:ext uri="{FF2B5EF4-FFF2-40B4-BE49-F238E27FC236}">
                <a16:creationId xmlns:a16="http://schemas.microsoft.com/office/drawing/2014/main" id="{09045A46-CEDF-9B80-E884-88FD4176D9A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96127" y="1570807"/>
            <a:ext cx="6024418" cy="4997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956804"/>
      </p:ext>
    </p:extLst>
  </p:cSld>
  <p:clrMapOvr>
    <a:masterClrMapping/>
  </p:clrMapOvr>
  <p:transition spd="slow">
    <p:cut/>
  </p:transition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/>
          <p:cNvSpPr txBox="1">
            <a:spLocks noGrp="1"/>
          </p:cNvSpPr>
          <p:nvPr>
            <p:ph type="title"/>
          </p:nvPr>
        </p:nvSpPr>
        <p:spPr>
          <a:xfrm>
            <a:off x="1981200" y="381000"/>
            <a:ext cx="8229600" cy="914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Consumer Discretionary SPDR (XLY)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(DIS), (AMZN), (HD), (CMCSA), (MCD), (SBUX)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person handing over a car key&#10;&#10;AI-generated content may be incorrect.">
            <a:extLst>
              <a:ext uri="{FF2B5EF4-FFF2-40B4-BE49-F238E27FC236}">
                <a16:creationId xmlns:a16="http://schemas.microsoft.com/office/drawing/2014/main" id="{7DEF9583-EF21-BFAA-881E-F68DD25FA1E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19845" y="4884695"/>
            <a:ext cx="3042621" cy="1592305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DAAE37A0-B78D-AC84-0A1C-68E1D7D0119A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95500" y="1177636"/>
            <a:ext cx="6510045" cy="5352704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C077F6A6-7949-C8C5-BD9B-AB65066380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AB912FA2-F26D-5905-68EF-39C262C794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00" y="381000"/>
            <a:ext cx="8229600" cy="914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Raytheon (RTX)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6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$195-$200 call spread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DDE6C269-75BA-D5B1-B867-10DA3DBFB09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02659" y="1295400"/>
            <a:ext cx="6337300" cy="516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850221"/>
      </p:ext>
    </p:extLst>
  </p:cSld>
  <p:clrMapOvr>
    <a:masterClrMapping/>
  </p:clrMapOvr>
  <p:transition spd="slow">
    <p:cut/>
  </p:transition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FE13C-5C3A-89E1-0ADF-CDD63DC5F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081DD5-6A0D-6EC8-1AA6-07CEA9810B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IMG_5071">
            <a:hlinkClick r:id="" action="ppaction://media"/>
            <a:extLst>
              <a:ext uri="{FF2B5EF4-FFF2-40B4-BE49-F238E27FC236}">
                <a16:creationId xmlns:a16="http://schemas.microsoft.com/office/drawing/2014/main" id="{E88163C9-6903-94AE-CB7F-96A7B9D76C9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50" y="3175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818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3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07A8A-F442-C969-CAEA-7B2452CBD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9BBCD9-43B6-9A3A-07F2-2AB3CA5FB8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853247-BB3F-C8BA-ED49-192191C39EC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476037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>
          <a:extLst>
            <a:ext uri="{FF2B5EF4-FFF2-40B4-BE49-F238E27FC236}">
              <a16:creationId xmlns:a16="http://schemas.microsoft.com/office/drawing/2014/main" id="{7208ABD5-EFD0-8D2B-32B0-44B073A490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>
            <a:extLst>
              <a:ext uri="{FF2B5EF4-FFF2-40B4-BE49-F238E27FC236}">
                <a16:creationId xmlns:a16="http://schemas.microsoft.com/office/drawing/2014/main" id="{273CE5F7-1CF1-0C29-E2B3-EF0E7A0253C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74320" y="898872"/>
            <a:ext cx="11308080" cy="506025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203200" indent="0">
              <a:buNone/>
            </a:pPr>
            <a:br>
              <a:rPr lang="en-US" sz="1800" dirty="0">
                <a:solidFill>
                  <a:srgbClr val="FF0000"/>
                </a:solidFill>
                <a:latin typeface="+mj-lt"/>
              </a:rPr>
            </a:br>
            <a:br>
              <a:rPr lang="en-US" sz="1800" dirty="0">
                <a:solidFill>
                  <a:srgbClr val="FF0000"/>
                </a:solidFill>
                <a:latin typeface="+mj-lt"/>
              </a:rPr>
            </a:br>
            <a:br>
              <a:rPr lang="en-US" sz="1800" dirty="0">
                <a:solidFill>
                  <a:srgbClr val="FF0000"/>
                </a:solidFill>
                <a:latin typeface="+mj-lt"/>
              </a:rPr>
            </a:br>
            <a:r>
              <a:rPr lang="en-US" sz="1800" dirty="0">
                <a:solidFill>
                  <a:schemeClr val="tx1"/>
                </a:solidFill>
                <a:latin typeface="+mj-lt"/>
              </a:rPr>
              <a:t>*</a:t>
            </a:r>
            <a:r>
              <a:rPr lang="en-US" sz="1800" b="1" i="1" dirty="0">
                <a:solidFill>
                  <a:schemeClr val="tx1"/>
                </a:solidFill>
              </a:rPr>
              <a:t>Pimco Buys Blue Owl’s Entire Subprime Portfolio</a:t>
            </a:r>
            <a:r>
              <a:rPr lang="en-US" sz="1800" dirty="0">
                <a:solidFill>
                  <a:schemeClr val="tx1"/>
                </a:solidFill>
              </a:rPr>
              <a:t>, some $400 million worth. Pimco clearly believes that high yield subprime is a screaming buy here</a:t>
            </a: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*</a:t>
            </a:r>
            <a:r>
              <a:rPr lang="en-US" sz="1800" b="1" i="1" dirty="0"/>
              <a:t>Investors Tried to Pull $20 Billion from Private Credit Funds</a:t>
            </a:r>
            <a:r>
              <a:rPr lang="en-US" sz="1800" dirty="0"/>
              <a:t>, in Q1 </a:t>
            </a:r>
            <a:br>
              <a:rPr lang="en-US" sz="1800" dirty="0">
                <a:solidFill>
                  <a:srgbClr val="FF0000"/>
                </a:solidFill>
                <a:latin typeface="+mj-lt"/>
              </a:rPr>
            </a:br>
            <a:br>
              <a:rPr lang="en-US" sz="1800" dirty="0">
                <a:solidFill>
                  <a:srgbClr val="FF0000"/>
                </a:solidFill>
                <a:latin typeface="+mj-lt"/>
              </a:rPr>
            </a:br>
            <a:r>
              <a:rPr lang="en-US" sz="1800" dirty="0">
                <a:solidFill>
                  <a:schemeClr val="tx1"/>
                </a:solidFill>
                <a:latin typeface="+mj-lt"/>
              </a:rPr>
              <a:t>*Fed is now the </a:t>
            </a:r>
            <a:r>
              <a:rPr lang="en-US" sz="1800" b="1" dirty="0">
                <a:solidFill>
                  <a:schemeClr val="tx1"/>
                </a:solidFill>
                <a:latin typeface="+mj-lt"/>
              </a:rPr>
              <a:t>only buyer of US bonds</a:t>
            </a:r>
            <a:r>
              <a:rPr lang="en-US" sz="1800" dirty="0">
                <a:solidFill>
                  <a:schemeClr val="tx1"/>
                </a:solidFill>
                <a:latin typeface="+mj-lt"/>
              </a:rPr>
              <a:t>, leading to massive expansion</a:t>
            </a:r>
            <a:br>
              <a:rPr lang="en-US" sz="1800" dirty="0">
                <a:solidFill>
                  <a:schemeClr val="tx1"/>
                </a:solidFill>
                <a:latin typeface="+mj-lt"/>
              </a:rPr>
            </a:br>
            <a:r>
              <a:rPr lang="en-US" sz="1800" dirty="0">
                <a:solidFill>
                  <a:schemeClr val="tx1"/>
                </a:solidFill>
                <a:latin typeface="+mj-lt"/>
              </a:rPr>
              <a:t> of balance sheet</a:t>
            </a:r>
            <a:br>
              <a:rPr lang="en-US" sz="1800" dirty="0">
                <a:solidFill>
                  <a:schemeClr val="tx1"/>
                </a:solidFill>
                <a:latin typeface="+mj-lt"/>
              </a:rPr>
            </a:br>
            <a:br>
              <a:rPr lang="en-US" sz="1800" dirty="0">
                <a:solidFill>
                  <a:schemeClr val="tx1"/>
                </a:solidFill>
                <a:latin typeface="+mj-lt"/>
              </a:rPr>
            </a:br>
            <a:r>
              <a:rPr lang="en-US" sz="1800" dirty="0">
                <a:solidFill>
                  <a:schemeClr val="tx1"/>
                </a:solidFill>
                <a:latin typeface="+mj-lt"/>
              </a:rPr>
              <a:t>*This means the government is </a:t>
            </a:r>
            <a:r>
              <a:rPr lang="en-US" sz="1800" b="1" dirty="0">
                <a:solidFill>
                  <a:schemeClr val="tx1"/>
                </a:solidFill>
                <a:latin typeface="+mj-lt"/>
              </a:rPr>
              <a:t>selling bonds to itself</a:t>
            </a:r>
            <a:br>
              <a:rPr lang="en-US" sz="1800" dirty="0">
                <a:solidFill>
                  <a:schemeClr val="tx1"/>
                </a:solidFill>
                <a:latin typeface="+mj-lt"/>
              </a:rPr>
            </a:br>
            <a:br>
              <a:rPr lang="en-US" sz="1800" dirty="0">
                <a:solidFill>
                  <a:schemeClr val="tx1"/>
                </a:solidFill>
                <a:latin typeface="+mj-lt"/>
              </a:rPr>
            </a:br>
            <a:r>
              <a:rPr lang="en-US" sz="1800" dirty="0">
                <a:solidFill>
                  <a:schemeClr val="tx1"/>
                </a:solidFill>
                <a:latin typeface="+mj-lt"/>
              </a:rPr>
              <a:t>*At some point the government </a:t>
            </a:r>
            <a:r>
              <a:rPr lang="en-US" sz="1800" b="1" dirty="0">
                <a:solidFill>
                  <a:schemeClr val="tx1"/>
                </a:solidFill>
                <a:latin typeface="+mj-lt"/>
              </a:rPr>
              <a:t>hits a wall</a:t>
            </a:r>
            <a:r>
              <a:rPr lang="en-US" sz="1800" dirty="0">
                <a:solidFill>
                  <a:schemeClr val="tx1"/>
                </a:solidFill>
                <a:latin typeface="+mj-lt"/>
              </a:rPr>
              <a:t>, leading to a massive</a:t>
            </a:r>
            <a:br>
              <a:rPr lang="en-US" sz="1800" dirty="0">
                <a:solidFill>
                  <a:schemeClr val="tx1"/>
                </a:solidFill>
                <a:latin typeface="+mj-lt"/>
              </a:rPr>
            </a:br>
            <a:r>
              <a:rPr lang="en-US" sz="1800" dirty="0">
                <a:solidFill>
                  <a:schemeClr val="tx1"/>
                </a:solidFill>
                <a:latin typeface="+mj-lt"/>
              </a:rPr>
              <a:t>spike in long term interest rates</a:t>
            </a:r>
            <a:br>
              <a:rPr lang="en-US" sz="1800" dirty="0">
                <a:solidFill>
                  <a:schemeClr val="tx1"/>
                </a:solidFill>
                <a:latin typeface="+mj-lt"/>
              </a:rPr>
            </a:br>
            <a:br>
              <a:rPr lang="en-US" sz="1800" dirty="0">
                <a:solidFill>
                  <a:schemeClr val="tx1"/>
                </a:solidFill>
                <a:latin typeface="+mj-lt"/>
              </a:rPr>
            </a:br>
            <a:r>
              <a:rPr lang="en-US" sz="1800" dirty="0">
                <a:solidFill>
                  <a:schemeClr val="tx1"/>
                </a:solidFill>
                <a:latin typeface="+mj-lt"/>
              </a:rPr>
              <a:t>*The government is </a:t>
            </a:r>
            <a:r>
              <a:rPr lang="en-US" sz="1800" b="1" dirty="0">
                <a:solidFill>
                  <a:schemeClr val="tx1"/>
                </a:solidFill>
                <a:latin typeface="+mj-lt"/>
              </a:rPr>
              <a:t>headed for quicksand</a:t>
            </a:r>
            <a:r>
              <a:rPr lang="en-US" sz="1800" dirty="0">
                <a:solidFill>
                  <a:schemeClr val="tx1"/>
                </a:solidFill>
                <a:latin typeface="+mj-lt"/>
              </a:rPr>
              <a:t>, the harder it tries</a:t>
            </a:r>
            <a:br>
              <a:rPr lang="en-US" sz="1800" dirty="0">
                <a:solidFill>
                  <a:schemeClr val="tx1"/>
                </a:solidFill>
                <a:latin typeface="+mj-lt"/>
              </a:rPr>
            </a:br>
            <a:r>
              <a:rPr lang="en-US" sz="1800" dirty="0">
                <a:solidFill>
                  <a:schemeClr val="tx1"/>
                </a:solidFill>
                <a:latin typeface="+mj-lt"/>
              </a:rPr>
              <a:t>to get out the deeper it goes</a:t>
            </a:r>
            <a:br>
              <a:rPr lang="en-US" sz="1800" dirty="0">
                <a:solidFill>
                  <a:schemeClr val="tx1"/>
                </a:solidFill>
                <a:latin typeface="+mj-lt"/>
              </a:rPr>
            </a:br>
            <a:br>
              <a:rPr lang="en-US" sz="1800" dirty="0">
                <a:solidFill>
                  <a:schemeClr val="tx1"/>
                </a:solidFill>
                <a:latin typeface="+mj-lt"/>
              </a:rPr>
            </a:br>
            <a:r>
              <a:rPr lang="en-US" sz="1800" dirty="0">
                <a:solidFill>
                  <a:schemeClr val="tx1"/>
                </a:solidFill>
                <a:latin typeface="+mj-lt"/>
              </a:rPr>
              <a:t>*Likely </a:t>
            </a:r>
            <a:r>
              <a:rPr lang="en-US" sz="1800" b="1" dirty="0">
                <a:solidFill>
                  <a:schemeClr val="tx1"/>
                </a:solidFill>
                <a:latin typeface="+mj-lt"/>
              </a:rPr>
              <a:t>no bond trades this year</a:t>
            </a:r>
            <a:endParaRPr lang="en-US" sz="2000" b="1" dirty="0">
              <a:solidFill>
                <a:srgbClr val="FF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F3133B-21A2-AD7A-3F41-03B8D4963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US" sz="2800" dirty="0"/>
              <a:t>Bonds – Quicksand</a:t>
            </a:r>
            <a:br>
              <a:rPr lang="en-US" sz="2800" dirty="0"/>
            </a:b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C87F15-AC07-1B0D-5B60-546818F64E4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37372" y="2345788"/>
            <a:ext cx="3280307" cy="4354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02042"/>
      </p:ext>
    </p:extLst>
  </p:cSld>
  <p:clrMapOvr>
    <a:masterClrMapping/>
  </p:clrMapOvr>
  <p:transition spd="slow">
    <p:wipe/>
  </p:transition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708" y="718952"/>
            <a:ext cx="12192000" cy="1869788"/>
          </a:xfrm>
        </p:spPr>
        <p:txBody>
          <a:bodyPr/>
          <a:lstStyle/>
          <a:p>
            <a:r>
              <a:rPr lang="en-US" sz="2400" dirty="0"/>
              <a:t> </a:t>
            </a: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Treasury ETF (TLT) </a:t>
            </a:r>
            <a:r>
              <a:rPr lang="mr-IN" sz="2400" dirty="0"/>
              <a:t>–</a:t>
            </a:r>
            <a:r>
              <a:rPr lang="en-US" sz="2400" dirty="0"/>
              <a:t> </a:t>
            </a:r>
            <a:br>
              <a:rPr lang="en-US" sz="1800" dirty="0">
                <a:solidFill>
                  <a:schemeClr val="tx1"/>
                </a:solidFill>
                <a:effectLst/>
                <a:latin typeface="+mj-lt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</a:rPr>
              <a:t>long 6/$88-$91 put spread</a:t>
            </a:r>
            <a:br>
              <a:rPr lang="en-US" sz="1800" dirty="0">
                <a:solidFill>
                  <a:srgbClr val="FF0000"/>
                </a:solidFill>
              </a:rPr>
            </a:br>
            <a:r>
              <a:rPr lang="en-US" sz="1800" dirty="0">
                <a:solidFill>
                  <a:srgbClr val="FF0000"/>
                </a:solidFill>
                <a:effectLst/>
                <a:latin typeface="+mj-lt"/>
              </a:rPr>
              <a:t>stopped out of long 6/$80-$83 call spread</a:t>
            </a:r>
            <a:r>
              <a:rPr lang="en-US" sz="1800" dirty="0">
                <a:solidFill>
                  <a:schemeClr val="tx1"/>
                </a:solidFill>
                <a:effectLst/>
                <a:latin typeface="+mj-lt"/>
              </a:rPr>
              <a:t>, </a:t>
            </a:r>
            <a:r>
              <a:rPr lang="en-US" sz="1800" dirty="0">
                <a:solidFill>
                  <a:srgbClr val="00B050"/>
                </a:solidFill>
                <a:effectLst/>
                <a:latin typeface="+mj-lt"/>
              </a:rPr>
              <a:t>took profits on long 4/$84-</a:t>
            </a:r>
            <a:r>
              <a:rPr lang="en-US" sz="1800" dirty="0">
                <a:solidFill>
                  <a:srgbClr val="00B050"/>
                </a:solidFill>
                <a:latin typeface="+mj-lt"/>
              </a:rPr>
              <a:t>$87</a:t>
            </a:r>
            <a:r>
              <a:rPr lang="en-US" sz="1800" dirty="0">
                <a:solidFill>
                  <a:srgbClr val="00B050"/>
                </a:solidFill>
                <a:effectLst/>
                <a:latin typeface="+mj-lt"/>
              </a:rPr>
              <a:t> call spread </a:t>
            </a:r>
            <a:br>
              <a:rPr lang="en-US" sz="1800" dirty="0">
                <a:solidFill>
                  <a:srgbClr val="00A64B"/>
                </a:solidFill>
                <a:effectLst/>
                <a:latin typeface="+mj-lt"/>
              </a:rPr>
            </a:br>
            <a:r>
              <a:rPr lang="en-US" sz="1800" dirty="0">
                <a:solidFill>
                  <a:srgbClr val="FF0000"/>
                </a:solidFill>
                <a:effectLst/>
                <a:latin typeface="+mj-lt"/>
              </a:rPr>
              <a:t>stopped out of long 1/$82-$85 call spread,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took profits on long 10/$103-</a:t>
            </a:r>
            <a:r>
              <a:rPr lang="en-US" sz="1800" dirty="0">
                <a:solidFill>
                  <a:srgbClr val="00A64B"/>
                </a:solidFill>
                <a:latin typeface="+mj-lt"/>
              </a:rPr>
              <a:t>$106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 put spread</a:t>
            </a:r>
            <a:br>
              <a:rPr lang="en-US" sz="1800" dirty="0">
                <a:solidFill>
                  <a:schemeClr val="tx1"/>
                </a:solidFill>
                <a:effectLst/>
                <a:latin typeface="+mj-lt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took profits on long 6/$$94-</a:t>
            </a:r>
            <a:r>
              <a:rPr lang="en-US" sz="1800" dirty="0">
                <a:solidFill>
                  <a:srgbClr val="00A64B"/>
                </a:solidFill>
                <a:latin typeface="+mj-lt"/>
              </a:rPr>
              <a:t>$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97 put spread</a:t>
            </a:r>
            <a:r>
              <a:rPr lang="en-US" sz="1800" dirty="0">
                <a:solidFill>
                  <a:schemeClr val="tx1"/>
                </a:solidFill>
                <a:effectLst/>
                <a:latin typeface="+mj-lt"/>
              </a:rPr>
              <a:t>,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took profits on long 5/$82-$85 calls spread</a:t>
            </a:r>
            <a:br>
              <a:rPr lang="en-US" sz="1800" dirty="0">
                <a:solidFill>
                  <a:schemeClr val="tx1"/>
                </a:solidFill>
                <a:effectLst/>
                <a:latin typeface="+mj-lt"/>
              </a:rPr>
            </a:br>
            <a:br>
              <a:rPr lang="en-US" sz="1800" dirty="0">
                <a:solidFill>
                  <a:schemeClr val="tx1"/>
                </a:solidFill>
                <a:effectLst/>
                <a:latin typeface="+mj-lt"/>
              </a:rPr>
            </a:br>
            <a:br>
              <a:rPr lang="en-US" sz="1800" dirty="0">
                <a:solidFill>
                  <a:srgbClr val="00A64B"/>
                </a:solidFill>
                <a:latin typeface="+mj-lt"/>
              </a:rPr>
            </a:br>
            <a:br>
              <a:rPr lang="en-US" sz="2400" dirty="0"/>
            </a:b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2400" dirty="0"/>
            </a:br>
            <a:br>
              <a:rPr lang="en-US" sz="1800" dirty="0">
                <a:solidFill>
                  <a:srgbClr val="00A64B"/>
                </a:solidFill>
              </a:rPr>
            </a:b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1800" dirty="0"/>
            </a:b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1800" dirty="0">
                <a:solidFill>
                  <a:srgbClr val="00A64B"/>
                </a:solidFill>
              </a:rPr>
            </a:br>
            <a:br>
              <a:rPr lang="en-US" sz="1800" dirty="0">
                <a:solidFill>
                  <a:srgbClr val="00A64B"/>
                </a:solidFill>
              </a:rPr>
            </a:b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1800" dirty="0">
                <a:solidFill>
                  <a:srgbClr val="00A64B"/>
                </a:solidFill>
              </a:rPr>
            </a:br>
            <a:br>
              <a:rPr lang="en-US" sz="2000" dirty="0">
                <a:solidFill>
                  <a:srgbClr val="00A64B"/>
                </a:solidFill>
              </a:rPr>
            </a:br>
            <a:br>
              <a:rPr lang="en-US" sz="1800" dirty="0"/>
            </a:br>
            <a:br>
              <a:rPr lang="en-US" dirty="0"/>
            </a:br>
            <a:br>
              <a:rPr lang="en-US" sz="16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600" dirty="0">
              <a:solidFill>
                <a:srgbClr val="00B050"/>
              </a:solidFill>
            </a:endParaRPr>
          </a:p>
        </p:txBody>
      </p:sp>
      <p:pic>
        <p:nvPicPr>
          <p:cNvPr id="5" name="Picture 4" descr="A screen shot of a graph&#10;&#10;AI-generated content may be incorrect.">
            <a:extLst>
              <a:ext uri="{FF2B5EF4-FFF2-40B4-BE49-F238E27FC236}">
                <a16:creationId xmlns:a16="http://schemas.microsoft.com/office/drawing/2014/main" id="{996EAB2F-830E-CBA8-3403-681DADCC3B0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39584" y="1703023"/>
            <a:ext cx="5912832" cy="4891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65366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7400" y="199611"/>
            <a:ext cx="8229600" cy="1143000"/>
          </a:xfrm>
        </p:spPr>
        <p:txBody>
          <a:bodyPr/>
          <a:lstStyle/>
          <a:p>
            <a:br>
              <a:rPr lang="en-US" sz="2400" dirty="0"/>
            </a:br>
            <a:r>
              <a:rPr lang="en-US" sz="2400" dirty="0"/>
              <a:t>Ten Year Treasury Yield ($TNX) – 4.25%</a:t>
            </a:r>
            <a:br>
              <a:rPr lang="en-US" sz="2400" dirty="0"/>
            </a:br>
            <a:br>
              <a:rPr lang="en-US" sz="2400" dirty="0"/>
            </a:br>
            <a:endParaRPr lang="en-US" sz="2000" dirty="0"/>
          </a:p>
        </p:txBody>
      </p:sp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B9B7DE21-3A1C-44CF-C775-1C934377B44E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46400" y="1156855"/>
            <a:ext cx="62992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372206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hape 162"/>
          <p:cNvSpPr txBox="1">
            <a:spLocks noGrp="1"/>
          </p:cNvSpPr>
          <p:nvPr>
            <p:ph type="title"/>
          </p:nvPr>
        </p:nvSpPr>
        <p:spPr>
          <a:xfrm>
            <a:off x="1981200" y="15240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Junk Bonds (JNK) 6.57% Yield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2EFC4FDC-A26C-8413-22DC-1A07D3417CD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23128" y="1011381"/>
            <a:ext cx="6744752" cy="5575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776870"/>
      </p:ext>
    </p:extLst>
  </p:cSld>
  <p:clrMapOvr>
    <a:masterClrMapping/>
  </p:clrMapOvr>
  <p:transition spd="slow">
    <p:cut/>
  </p:transition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990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Municipal Bonds (MUB) </a:t>
            </a: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3.10% Yield-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FAEABAFE-1C94-3159-CB2F-A69003AB59B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92977" y="906722"/>
            <a:ext cx="6806045" cy="5617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801064"/>
      </p:ext>
    </p:extLst>
  </p:cSld>
  <p:clrMapOvr>
    <a:masterClrMapping/>
  </p:clrMapOvr>
  <p:transition spd="slow">
    <p:cut/>
  </p:transition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990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Emerging Market Debt (ELD) </a:t>
            </a: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5.41% Yield-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3395842D-B9DD-579E-94DA-2916B206A22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22419" y="896683"/>
            <a:ext cx="6747162" cy="5579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653971"/>
      </p:ext>
    </p:extLst>
  </p:cSld>
  <p:clrMapOvr>
    <a:masterClrMapping/>
  </p:clrMapOvr>
  <p:transition spd="slow">
    <p:cut/>
  </p:transition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2X Short Treasuries (TBT)-Out of Favor</a:t>
            </a: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screen shot of a graph&#10;&#10;AI-generated content may be incorrect.">
            <a:extLst>
              <a:ext uri="{FF2B5EF4-FFF2-40B4-BE49-F238E27FC236}">
                <a16:creationId xmlns:a16="http://schemas.microsoft.com/office/drawing/2014/main" id="{9481D950-16D1-3263-3821-8E228F9D1DA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40050" y="1233632"/>
            <a:ext cx="6311900" cy="519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828789"/>
      </p:ext>
    </p:extLst>
  </p:cSld>
  <p:clrMapOvr>
    <a:masterClrMapping/>
  </p:clrMapOvr>
  <p:transition spd="slow">
    <p:cut/>
  </p:transition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Anally Capital Management (NLY) – Leveraged REIT Play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Yield 13.19%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long 12/$15-$16 call spread</a:t>
            </a:r>
            <a:endParaRPr lang="en-US" sz="1800" dirty="0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F46A18C4-AA28-3EC9-70A5-075588E6A23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46400" y="1371600"/>
            <a:ext cx="6299200" cy="519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89513"/>
      </p:ext>
    </p:extLst>
  </p:cSld>
  <p:clrMapOvr>
    <a:masterClrMapping/>
  </p:clrMapOvr>
  <p:transition spd="slow">
    <p:cut/>
  </p:transition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E970A-3155-5F8F-A168-E4546E566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ECD893-EC6F-BBB1-7103-30A69BCC17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707A13-920B-8360-7C66-8D1A2849F4C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0030" y="0"/>
            <a:ext cx="60519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367018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CA195-CDC1-8707-67AE-BFEAE9D7D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EFF89A-3630-9FEB-A830-C1CF1CA350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5EEA78-2E1C-86FF-6401-1BA7316F114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2667000" y="85725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655650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1">
          <a:extLst>
            <a:ext uri="{FF2B5EF4-FFF2-40B4-BE49-F238E27FC236}">
              <a16:creationId xmlns:a16="http://schemas.microsoft.com/office/drawing/2014/main" id="{9A084604-604A-7A59-0549-002A672F22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Shape 352">
            <a:extLst>
              <a:ext uri="{FF2B5EF4-FFF2-40B4-BE49-F238E27FC236}">
                <a16:creationId xmlns:a16="http://schemas.microsoft.com/office/drawing/2014/main" id="{6C3C7AC3-D0B4-0BC0-A884-E5B6567630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990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Foreign Currencies – Resurrection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3" name="Shape 353">
            <a:extLst>
              <a:ext uri="{FF2B5EF4-FFF2-40B4-BE49-F238E27FC236}">
                <a16:creationId xmlns:a16="http://schemas.microsoft.com/office/drawing/2014/main" id="{F98BBE15-FEAC-947D-B7D8-736FECB7C4D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25876" y="955177"/>
            <a:ext cx="10417262" cy="5733244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indent="0">
              <a:spcBef>
                <a:spcPts val="0"/>
              </a:spcBef>
              <a:buClr>
                <a:srgbClr val="000000"/>
              </a:buClr>
              <a:buSzPct val="25000"/>
              <a:buNone/>
            </a:pPr>
            <a:br>
              <a:rPr lang="en-US" sz="2000" dirty="0">
                <a:solidFill>
                  <a:srgbClr val="FF0000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* </a:t>
            </a:r>
            <a:r>
              <a:rPr lang="en-US" sz="1800" b="1" i="1" dirty="0">
                <a:solidFill>
                  <a:schemeClr val="tx1"/>
                </a:solidFill>
              </a:rPr>
              <a:t>US Dollar Loses Iran War Gains,</a:t>
            </a:r>
            <a:r>
              <a:rPr lang="en-US" sz="1800" dirty="0">
                <a:solidFill>
                  <a:schemeClr val="tx1"/>
                </a:solidFill>
              </a:rPr>
              <a:t> as a tentative ceasefire revived ​appetite for riskier currencies</a:t>
            </a:r>
            <a:br>
              <a:rPr lang="en-US" sz="2000" dirty="0">
                <a:solidFill>
                  <a:srgbClr val="FF0000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* </a:t>
            </a:r>
            <a:r>
              <a:rPr lang="en-US" sz="2000" dirty="0">
                <a:solidFill>
                  <a:schemeClr val="tx1"/>
                </a:solidFill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Collapsing oil trade cuts dollar trade by $2 billion a day, weakening the greenback</a:t>
            </a:r>
            <a:br>
              <a:rPr lang="en-US" sz="2000" dirty="0">
                <a:solidFill>
                  <a:schemeClr val="tx1"/>
                </a:solidFill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solidFill>
                  <a:schemeClr val="tx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* </a:t>
            </a:r>
            <a:r>
              <a:rPr lang="en-US" sz="2000" dirty="0">
                <a:solidFill>
                  <a:schemeClr val="tx1"/>
                </a:solidFill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Falling interest rates also knock the wind out if the buck</a:t>
            </a:r>
            <a:br>
              <a:rPr lang="en-US" sz="2000" b="1" i="1" dirty="0">
                <a:solidFill>
                  <a:schemeClr val="tx1"/>
                </a:solidFill>
              </a:rPr>
            </a:br>
            <a:br>
              <a:rPr lang="en-US" sz="2000" b="1" i="1" dirty="0">
                <a:solidFill>
                  <a:schemeClr val="tx1"/>
                </a:solidFill>
              </a:rPr>
            </a:br>
            <a:r>
              <a:rPr lang="en-US" sz="2000" b="1" i="1" dirty="0">
                <a:solidFill>
                  <a:schemeClr val="tx1"/>
                </a:solidFill>
              </a:rPr>
              <a:t>* This </a:t>
            </a:r>
            <a:r>
              <a:rPr lang="en-US" sz="2000" dirty="0">
                <a:solidFill>
                  <a:schemeClr val="tx1"/>
                </a:solidFill>
              </a:rPr>
              <a:t>prompts sharp moves up in (FXA), (FXE), (FXB), (EEM), and even the long beleaguered (FXY)</a:t>
            </a:r>
            <a:br>
              <a:rPr lang="en-US" sz="2000" dirty="0">
                <a:solidFill>
                  <a:srgbClr val="FF0000"/>
                </a:solidFill>
              </a:rPr>
            </a:b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* There is a </a:t>
            </a:r>
            <a:r>
              <a:rPr lang="en-US" sz="2000" b="1" dirty="0">
                <a:solidFill>
                  <a:schemeClr val="tx1"/>
                </a:solidFill>
              </a:rPr>
              <a:t>great trade setting up here </a:t>
            </a:r>
            <a:r>
              <a:rPr lang="en-US" sz="2000" dirty="0">
                <a:solidFill>
                  <a:schemeClr val="tx1"/>
                </a:solidFill>
              </a:rPr>
              <a:t>in the currencies</a:t>
            </a:r>
            <a:br>
              <a:rPr lang="en-US" sz="2000" dirty="0">
                <a:solidFill>
                  <a:schemeClr val="tx1"/>
                </a:solidFill>
              </a:rPr>
            </a:b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* Once the war ends, </a:t>
            </a:r>
            <a:r>
              <a:rPr lang="en-US" sz="2000" b="1" dirty="0">
                <a:solidFill>
                  <a:schemeClr val="tx1"/>
                </a:solidFill>
              </a:rPr>
              <a:t>currencies will rush to new highs</a:t>
            </a:r>
            <a:br>
              <a:rPr lang="en-US" sz="2000" dirty="0">
                <a:solidFill>
                  <a:schemeClr val="tx1"/>
                </a:solidFill>
              </a:rPr>
            </a:b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b="1" dirty="0">
                <a:solidFill>
                  <a:schemeClr val="tx1"/>
                </a:solidFill>
              </a:rPr>
              <a:t>* Sell all dollar rallies. </a:t>
            </a:r>
            <a:br>
              <a:rPr lang="en-US" sz="2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b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*Buy (FXA), (FXE), (FXB), (FXC), and (FXY) NOW!</a:t>
            </a:r>
            <a:br>
              <a:rPr lang="en-US" sz="2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b="1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dirty="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2000" dirty="0">
                <a:solidFill>
                  <a:srgbClr val="FF0000"/>
                </a:solidFill>
                <a:latin typeface="+mj-lt"/>
                <a:ea typeface="Calibri"/>
                <a:cs typeface="Calibri" panose="020F0502020204030204" pitchFamily="34" charset="0"/>
              </a:rPr>
            </a:br>
            <a:endParaRPr lang="en-US" sz="1800" dirty="0">
              <a:solidFill>
                <a:srgbClr val="FF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A99542-7831-BCA4-95F2-4A4098C20C0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96199" y="4037772"/>
            <a:ext cx="4384221" cy="2650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790762"/>
      </p:ext>
    </p:extLst>
  </p:cSld>
  <p:clrMapOvr>
    <a:masterClrMapping/>
  </p:clrMapOvr>
  <p:transition spd="slow">
    <p:cut/>
  </p:transition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219200" y="381000"/>
            <a:ext cx="12192000" cy="46879"/>
            <a:chOff x="0" y="0"/>
            <a:chExt cx="9376341" cy="172460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376341" cy="1724607"/>
            </a:xfrm>
            <a:custGeom>
              <a:avLst/>
              <a:gdLst/>
              <a:ahLst/>
              <a:cxnLst/>
              <a:rect l="l" t="t" r="r" b="b"/>
              <a:pathLst>
                <a:path w="9376341" h="1724607">
                  <a:moveTo>
                    <a:pt x="0" y="0"/>
                  </a:moveTo>
                  <a:lnTo>
                    <a:pt x="9376341" y="0"/>
                  </a:lnTo>
                  <a:lnTo>
                    <a:pt x="9376341" y="1724607"/>
                  </a:lnTo>
                  <a:lnTo>
                    <a:pt x="0" y="1724607"/>
                  </a:lnTo>
                  <a:close/>
                </a:path>
              </a:pathLst>
            </a:custGeom>
            <a:solidFill>
              <a:srgbClr val="061D3B">
                <a:alpha val="96863"/>
              </a:srgbClr>
            </a:solidFill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884301" y="35831"/>
            <a:ext cx="1243925" cy="1243925"/>
          </a:xfrm>
          <a:prstGeom prst="rect">
            <a:avLst/>
          </a:prstGeom>
        </p:spPr>
      </p:pic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0975666" y="127198"/>
            <a:ext cx="1061193" cy="1061189"/>
            <a:chOff x="-60692" y="0"/>
            <a:chExt cx="6350000" cy="6349975"/>
          </a:xfrm>
        </p:grpSpPr>
        <p:sp>
          <p:nvSpPr>
            <p:cNvPr id="7" name="Freeform 7"/>
            <p:cNvSpPr/>
            <p:nvPr/>
          </p:nvSpPr>
          <p:spPr>
            <a:xfrm>
              <a:off x="-60692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4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29782" y="47575"/>
            <a:ext cx="632158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99"/>
              </a:lnSpc>
            </a:pPr>
            <a:r>
              <a:rPr lang="en-US" sz="2406" spc="192">
                <a:solidFill>
                  <a:srgbClr val="003D6A"/>
                </a:solidFill>
                <a:latin typeface="Glacial Indifference"/>
              </a:rPr>
              <a:t>THE MAD HEDGE FUND TRADER</a:t>
            </a:r>
          </a:p>
        </p:txBody>
      </p:sp>
      <p:sp>
        <p:nvSpPr>
          <p:cNvPr id="8" name="Shape 359">
            <a:extLst>
              <a:ext uri="{FF2B5EF4-FFF2-40B4-BE49-F238E27FC236}">
                <a16:creationId xmlns:a16="http://schemas.microsoft.com/office/drawing/2014/main" id="{BF7785F1-B11E-2F4D-954D-E995CDFDBFDE}"/>
              </a:ext>
            </a:extLst>
          </p:cNvPr>
          <p:cNvSpPr txBox="1">
            <a:spLocks/>
          </p:cNvSpPr>
          <p:nvPr/>
        </p:nvSpPr>
        <p:spPr>
          <a:xfrm>
            <a:off x="168588" y="546598"/>
            <a:ext cx="8229600" cy="533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>
            <a:def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</a:lstStyle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Australian Dollar (FXA) - </a:t>
            </a:r>
            <a: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Major Long-Term Bottom is In Targeting Parity – A call option on a global synchronized recovery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" name="Picture 12" descr="A kangaroo standing on a dirt surface&#10;&#10;Description automatically generated">
            <a:extLst>
              <a:ext uri="{FF2B5EF4-FFF2-40B4-BE49-F238E27FC236}">
                <a16:creationId xmlns:a16="http://schemas.microsoft.com/office/drawing/2014/main" id="{64AB6708-0191-DF86-C63F-77F9DB719768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68054" y="3751385"/>
            <a:ext cx="3768969" cy="2512646"/>
          </a:xfrm>
          <a:prstGeom prst="rect">
            <a:avLst/>
          </a:prstGeom>
        </p:spPr>
      </p:pic>
      <p:pic>
        <p:nvPicPr>
          <p:cNvPr id="10" name="Picture 9" descr="A graph of stock market&#10;&#10;AI-generated content may be incorrect.">
            <a:extLst>
              <a:ext uri="{FF2B5EF4-FFF2-40B4-BE49-F238E27FC236}">
                <a16:creationId xmlns:a16="http://schemas.microsoft.com/office/drawing/2014/main" id="{5656F69A-5C73-6C1B-CE94-4E7524C5C164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39586" y="1279756"/>
            <a:ext cx="6286500" cy="5194300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9D2FB15-22E2-8D43-850C-8D9B3F5343D2}"/>
              </a:ext>
            </a:extLst>
          </p:cNvPr>
          <p:cNvCxnSpPr>
            <a:cxnSpLocks/>
          </p:cNvCxnSpPr>
          <p:nvPr/>
        </p:nvCxnSpPr>
        <p:spPr>
          <a:xfrm flipV="1">
            <a:off x="2068286" y="2813538"/>
            <a:ext cx="5556403" cy="219417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8931023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Shape 359"/>
          <p:cNvSpPr txBox="1">
            <a:spLocks noGrp="1"/>
          </p:cNvSpPr>
          <p:nvPr>
            <p:ph type="title"/>
          </p:nvPr>
        </p:nvSpPr>
        <p:spPr>
          <a:xfrm>
            <a:off x="1981200" y="304800"/>
            <a:ext cx="8229600" cy="533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Japanese Yen (FXY)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Picture 6" descr="A close-up of a currency note&#10;&#10;Description automatically generated">
            <a:extLst>
              <a:ext uri="{FF2B5EF4-FFF2-40B4-BE49-F238E27FC236}">
                <a16:creationId xmlns:a16="http://schemas.microsoft.com/office/drawing/2014/main" id="{B9F83AD5-238C-13CD-8BCC-43AF8A0D9B7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42825" y="4344195"/>
            <a:ext cx="3735950" cy="1900995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DCF16D74-D0CF-D7C5-8925-482A16C925EE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2489" y="1038190"/>
            <a:ext cx="6311900" cy="5207000"/>
          </a:xfrm>
          <a:prstGeom prst="rect">
            <a:avLst/>
          </a:prstGeom>
        </p:spPr>
      </p:pic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64D645B3-7C2C-85BA-6CBC-D6DE1F516A48}"/>
              </a:ext>
            </a:extLst>
          </p:cNvPr>
          <p:cNvCxnSpPr>
            <a:cxnSpLocks/>
          </p:cNvCxnSpPr>
          <p:nvPr/>
        </p:nvCxnSpPr>
        <p:spPr>
          <a:xfrm flipV="1">
            <a:off x="7712927" y="3434576"/>
            <a:ext cx="3070302" cy="1415433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4443185"/>
      </p:ext>
    </p:extLst>
  </p:cSld>
  <p:clrMapOvr>
    <a:masterClrMapping/>
  </p:clrMapOvr>
  <p:transition spd="slow">
    <p:cut/>
  </p:transition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Shape 359"/>
          <p:cNvSpPr txBox="1">
            <a:spLocks noGrp="1"/>
          </p:cNvSpPr>
          <p:nvPr>
            <p:ph type="title"/>
          </p:nvPr>
        </p:nvSpPr>
        <p:spPr>
          <a:xfrm>
            <a:off x="1981200" y="304800"/>
            <a:ext cx="8229600" cy="533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Euro (FXE)-</a:t>
            </a:r>
            <a:endParaRPr lang="en-US" sz="2800" b="1" dirty="0">
              <a:solidFill>
                <a:schemeClr val="dk1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6" name="Picture 5" descr="A close-up of a currency note&#10;&#10;Description automatically generated">
            <a:extLst>
              <a:ext uri="{FF2B5EF4-FFF2-40B4-BE49-F238E27FC236}">
                <a16:creationId xmlns:a16="http://schemas.microsoft.com/office/drawing/2014/main" id="{948BFDA9-6F39-4D00-B5EA-B1AFA864854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21137" y="4798131"/>
            <a:ext cx="3379325" cy="1755069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E6E6A5C9-E02C-0337-C1ED-686609A0DC2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81200" y="1346200"/>
            <a:ext cx="6337300" cy="5207000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18E1F53E-D243-CBBB-28B8-96FE47FBE97A}"/>
              </a:ext>
            </a:extLst>
          </p:cNvPr>
          <p:cNvCxnSpPr>
            <a:cxnSpLocks/>
          </p:cNvCxnSpPr>
          <p:nvPr/>
        </p:nvCxnSpPr>
        <p:spPr>
          <a:xfrm flipV="1">
            <a:off x="2574388" y="3713356"/>
            <a:ext cx="6636519" cy="1322878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6072825"/>
      </p:ext>
    </p:extLst>
  </p:cSld>
  <p:clrMapOvr>
    <a:masterClrMapping/>
  </p:clrMapOvr>
  <p:transition spd="slow">
    <p:cut/>
  </p:transition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Shape 359"/>
          <p:cNvSpPr txBox="1">
            <a:spLocks noGrp="1"/>
          </p:cNvSpPr>
          <p:nvPr>
            <p:ph type="title"/>
          </p:nvPr>
        </p:nvSpPr>
        <p:spPr>
          <a:xfrm>
            <a:off x="1981200" y="304800"/>
            <a:ext cx="8229600" cy="533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British Pound (FXB)-</a:t>
            </a:r>
            <a:br>
              <a:rPr lang="en-US" sz="2400" dirty="0">
                <a:latin typeface="Calibri"/>
                <a:ea typeface="Calibri"/>
                <a:cs typeface="Calibri"/>
              </a:rPr>
            </a:br>
            <a:endParaRPr lang="en-US" sz="1800" dirty="0">
              <a:latin typeface="Calibri"/>
              <a:ea typeface="Calibri"/>
              <a:cs typeface="Calibri"/>
            </a:endParaRPr>
          </a:p>
        </p:txBody>
      </p:sp>
      <p:pic>
        <p:nvPicPr>
          <p:cNvPr id="6" name="Picture 5" descr="A close up of a currency&#10;&#10;Description automatically generated">
            <a:extLst>
              <a:ext uri="{FF2B5EF4-FFF2-40B4-BE49-F238E27FC236}">
                <a16:creationId xmlns:a16="http://schemas.microsoft.com/office/drawing/2014/main" id="{C47C7DDC-254C-CE5E-09C7-608814F219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0400" y="4574563"/>
            <a:ext cx="3496976" cy="1886527"/>
          </a:xfrm>
          <a:prstGeom prst="rect">
            <a:avLst/>
          </a:prstGeom>
        </p:spPr>
      </p:pic>
      <p:pic>
        <p:nvPicPr>
          <p:cNvPr id="3" name="Picture 2" descr="A screen shot of a graph&#10;&#10;AI-generated content may be incorrect.">
            <a:extLst>
              <a:ext uri="{FF2B5EF4-FFF2-40B4-BE49-F238E27FC236}">
                <a16:creationId xmlns:a16="http://schemas.microsoft.com/office/drawing/2014/main" id="{F23BE88E-0B79-6C14-3371-274F9EF88B1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11624" y="1261486"/>
            <a:ext cx="6299200" cy="5219700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EA8603E-FE3F-10F0-3A88-98FBB12FD2E9}"/>
              </a:ext>
            </a:extLst>
          </p:cNvPr>
          <p:cNvCxnSpPr>
            <a:cxnSpLocks/>
          </p:cNvCxnSpPr>
          <p:nvPr/>
        </p:nvCxnSpPr>
        <p:spPr>
          <a:xfrm flipV="1">
            <a:off x="1981200" y="3557239"/>
            <a:ext cx="7921083" cy="1646132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6072950"/>
      </p:ext>
    </p:extLst>
  </p:cSld>
  <p:clrMapOvr>
    <a:masterClrMapping/>
  </p:clrMapOvr>
  <p:transition spd="slow">
    <p:cut/>
  </p:transition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Shape 373"/>
          <p:cNvSpPr txBox="1">
            <a:spLocks noGrp="1"/>
          </p:cNvSpPr>
          <p:nvPr>
            <p:ph type="title"/>
          </p:nvPr>
        </p:nvSpPr>
        <p:spPr>
          <a:xfrm>
            <a:off x="1981200" y="952500"/>
            <a:ext cx="8229600" cy="1219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Emerging Market Currencies (CEW)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3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B6C8C2-0DDD-7C9D-9E21-8D00E14479A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65371" y="4647623"/>
            <a:ext cx="3189622" cy="1794163"/>
          </a:xfrm>
          <a:prstGeom prst="rect">
            <a:avLst/>
          </a:prstGeom>
        </p:spPr>
      </p:pic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93431645-FD7C-FAFE-190E-883BE785994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09800" y="1247486"/>
            <a:ext cx="6299200" cy="5194300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86097DB2-3994-0B9C-60E3-5C9D04979464}"/>
              </a:ext>
            </a:extLst>
          </p:cNvPr>
          <p:cNvCxnSpPr>
            <a:cxnSpLocks/>
          </p:cNvCxnSpPr>
          <p:nvPr/>
        </p:nvCxnSpPr>
        <p:spPr>
          <a:xfrm flipV="1">
            <a:off x="2209800" y="2601686"/>
            <a:ext cx="6792686" cy="276497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2502358"/>
      </p:ext>
    </p:extLst>
  </p:cSld>
  <p:clrMapOvr>
    <a:masterClrMapping/>
  </p:clrMapOvr>
  <p:transition spd="slow">
    <p:cut/>
  </p:transition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EFA5B-C9D3-3DFD-E8F1-8212B3E65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1246E5-E640-B1B9-6A21-54310803BE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4A70D8-5A56-4EEA-2F5C-6C751D6D01C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491035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56737-F87D-385B-59E6-0E151029E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023467-5044-F06C-17E3-743181FB05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DFBD66-1FFA-F2E2-684E-40026115264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0765" y="0"/>
            <a:ext cx="995046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606226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Shape 422"/>
          <p:cNvSpPr txBox="1">
            <a:spLocks noGrp="1"/>
          </p:cNvSpPr>
          <p:nvPr>
            <p:ph type="title"/>
          </p:nvPr>
        </p:nvSpPr>
        <p:spPr>
          <a:xfrm>
            <a:off x="1524000" y="381000"/>
            <a:ext cx="8285018" cy="685800"/>
          </a:xfrm>
          <a:prstGeom prst="rect">
            <a:avLst/>
          </a:prstGeom>
          <a:solidFill>
            <a:srgbClr val="2D2F2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Energy &amp; Commodities – Another Spike</a:t>
            </a:r>
          </a:p>
        </p:txBody>
      </p:sp>
      <p:sp>
        <p:nvSpPr>
          <p:cNvPr id="423" name="Shape 423"/>
          <p:cNvSpPr txBox="1"/>
          <p:nvPr/>
        </p:nvSpPr>
        <p:spPr>
          <a:xfrm>
            <a:off x="2019300" y="1066800"/>
            <a:ext cx="8153399" cy="5410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lvl="0">
              <a:buClr>
                <a:srgbClr val="000000"/>
              </a:buClr>
              <a:buSzPct val="25000"/>
            </a:pPr>
            <a:endParaRPr lang="en-US"/>
          </a:p>
          <a:p>
            <a:pPr lvl="0">
              <a:buClr>
                <a:srgbClr val="000000"/>
              </a:buClr>
              <a:buSzPct val="25000"/>
            </a:pPr>
            <a:br>
              <a:rPr lang="en-US" sz="1800">
                <a:solidFill>
                  <a:srgbClr val="FF0000"/>
                </a:solidFill>
              </a:rPr>
            </a:br>
            <a:br>
              <a:rPr lang="en-US" sz="1600">
                <a:solidFill>
                  <a:srgbClr val="FF0000"/>
                </a:solidFill>
              </a:rPr>
            </a:br>
            <a:br>
              <a:rPr lang="en-US" sz="1600">
                <a:solidFill>
                  <a:srgbClr val="FF0000"/>
                </a:solidFill>
              </a:rPr>
            </a:br>
            <a:br>
              <a:rPr lang="en-US" sz="1600">
                <a:solidFill>
                  <a:srgbClr val="FF0000"/>
                </a:solidFill>
              </a:rPr>
            </a:br>
            <a:br>
              <a:rPr lang="en-US" sz="1600">
                <a:solidFill>
                  <a:srgbClr val="FF0000"/>
                </a:solidFill>
              </a:rPr>
            </a:br>
            <a:br>
              <a:rPr lang="en-US" sz="1600">
                <a:solidFill>
                  <a:srgbClr val="FF0000"/>
                </a:solidFill>
              </a:rPr>
            </a:br>
            <a:br>
              <a:rPr lang="en-US" sz="1600">
                <a:solidFill>
                  <a:srgbClr val="FF0000"/>
                </a:solidFill>
              </a:rPr>
            </a:br>
            <a:br>
              <a:rPr lang="en-US" sz="1600">
                <a:solidFill>
                  <a:srgbClr val="FF0000"/>
                </a:solidFill>
              </a:rPr>
            </a:br>
            <a:endParaRPr lang="en-US" sz="1600">
              <a:solidFill>
                <a:srgbClr val="FF0000"/>
              </a:solidFill>
            </a:endParaRPr>
          </a:p>
        </p:txBody>
      </p:sp>
      <p:sp>
        <p:nvSpPr>
          <p:cNvPr id="7" name="Shape 423"/>
          <p:cNvSpPr txBox="1"/>
          <p:nvPr/>
        </p:nvSpPr>
        <p:spPr>
          <a:xfrm>
            <a:off x="336173" y="1222248"/>
            <a:ext cx="11291053" cy="5410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r>
              <a:rPr lang="en-US" sz="1800" b="1" dirty="0">
                <a:solidFill>
                  <a:schemeClr val="tx1"/>
                </a:solidFill>
                <a:latin typeface="+mn-lt"/>
              </a:rPr>
              <a:t>*Jet fuel </a:t>
            </a:r>
            <a:r>
              <a:rPr lang="en-US" sz="1800" dirty="0">
                <a:solidFill>
                  <a:schemeClr val="tx1"/>
                </a:solidFill>
                <a:latin typeface="+mn-lt"/>
              </a:rPr>
              <a:t>supplies are settling up a travel disaster for this summer</a:t>
            </a: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br>
              <a:rPr lang="en-US" sz="1800" dirty="0">
                <a:solidFill>
                  <a:srgbClr val="FF0000"/>
                </a:solidFill>
                <a:latin typeface="+mn-lt"/>
              </a:rPr>
            </a:br>
            <a:r>
              <a:rPr lang="en-US" sz="1800" dirty="0">
                <a:solidFill>
                  <a:schemeClr val="tx1"/>
                </a:solidFill>
                <a:latin typeface="+mn-lt"/>
              </a:rPr>
              <a:t>*</a:t>
            </a:r>
            <a:r>
              <a:rPr lang="en-US" sz="1800" dirty="0">
                <a:solidFill>
                  <a:schemeClr val="tx1"/>
                </a:solidFill>
              </a:rPr>
              <a:t>US Extends Waiver on </a:t>
            </a:r>
            <a:r>
              <a:rPr lang="en-US" sz="1800" b="1" dirty="0">
                <a:solidFill>
                  <a:schemeClr val="tx1"/>
                </a:solidFill>
              </a:rPr>
              <a:t>Russian Oil Sales </a:t>
            </a: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*Copper Could be the Next Oil. Production is up 7% YOY thanks to exploding AI and defense spending</a:t>
            </a: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b="1" dirty="0">
                <a:solidFill>
                  <a:schemeClr val="tx1"/>
                </a:solidFill>
              </a:rPr>
              <a:t>*</a:t>
            </a:r>
            <a:r>
              <a:rPr lang="en-US" sz="1800" b="1" dirty="0"/>
              <a:t>US Crude Exports </a:t>
            </a:r>
            <a:r>
              <a:rPr lang="en-US" sz="1800" dirty="0"/>
              <a:t>Hit New High, at 5.2 million barrels up 50% </a:t>
            </a:r>
            <a:br>
              <a:rPr lang="en-US" sz="1800" dirty="0"/>
            </a:br>
            <a:br>
              <a:rPr lang="en-US" sz="1800" dirty="0"/>
            </a:br>
            <a:r>
              <a:rPr lang="en-US" sz="1800" b="1" dirty="0"/>
              <a:t>*Physical Oil Hits $150 a Barrel</a:t>
            </a:r>
            <a:br>
              <a:rPr lang="en-US" sz="1800" dirty="0"/>
            </a:br>
            <a:br>
              <a:rPr lang="en-US" sz="1800" b="1" dirty="0"/>
            </a:br>
            <a:r>
              <a:rPr lang="en-US" sz="1800" b="1" dirty="0"/>
              <a:t>*European and ‌Asian </a:t>
            </a:r>
            <a:r>
              <a:rPr lang="en-US" sz="1800" dirty="0"/>
              <a:t>refiners are paying record high prices</a:t>
            </a:r>
            <a:br>
              <a:rPr lang="en-US" sz="1800" dirty="0"/>
            </a:br>
            <a:r>
              <a:rPr lang="en-US" sz="1800" dirty="0"/>
              <a:t>for some crude oil grades, far exceeding prices for paper futures,</a:t>
            </a:r>
            <a:br>
              <a:rPr lang="en-US" sz="1800" dirty="0"/>
            </a:br>
            <a:r>
              <a:rPr lang="en-US" sz="1800" dirty="0"/>
              <a:t> highlighting the worsening supply crisis from the Iran War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*The shutdown of at least </a:t>
            </a:r>
            <a:r>
              <a:rPr lang="en-US" sz="1800" b="1" dirty="0"/>
              <a:t>12 ​million Middle East </a:t>
            </a:r>
            <a:r>
              <a:rPr lang="en-US" sz="1800" dirty="0"/>
              <a:t>due to Iran’s</a:t>
            </a:r>
            <a:br>
              <a:rPr lang="en-US" sz="1800" dirty="0"/>
            </a:br>
            <a:r>
              <a:rPr lang="en-US" sz="1800" dirty="0"/>
              <a:t>effective closure of the Strait of Hormuz on barrels per day,</a:t>
            </a:r>
            <a:br>
              <a:rPr lang="en-US" sz="1800" dirty="0"/>
            </a:br>
            <a:r>
              <a:rPr lang="en-US" sz="1800" dirty="0"/>
              <a:t>about 12% of world supply - from the</a:t>
            </a:r>
            <a:endParaRPr lang="en-US" sz="2000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EBC2A07-6ADA-ACEF-C6A6-572F2518183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89685" y="4028318"/>
            <a:ext cx="4606814" cy="2604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199397"/>
      </p:ext>
    </p:extLst>
  </p:cSld>
  <p:clrMapOvr>
    <a:masterClrMapping/>
  </p:clrMapOvr>
  <p:transition spd="slow">
    <p:wipe/>
  </p:transition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Shape 436"/>
          <p:cNvSpPr txBox="1">
            <a:spLocks noGrp="1"/>
          </p:cNvSpPr>
          <p:nvPr>
            <p:ph type="title"/>
          </p:nvPr>
        </p:nvSpPr>
        <p:spPr>
          <a:xfrm>
            <a:off x="1981200" y="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Oil-($WTIC)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Sharpes Move in History, up 115%</a:t>
            </a: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screen shot of a graph&#10;&#10;AI-generated content may be incorrect.">
            <a:extLst>
              <a:ext uri="{FF2B5EF4-FFF2-40B4-BE49-F238E27FC236}">
                <a16:creationId xmlns:a16="http://schemas.microsoft.com/office/drawing/2014/main" id="{C5510EAA-0B56-0F42-F19F-A655CD30EC7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52750" y="1219200"/>
            <a:ext cx="6286500" cy="519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835644"/>
      </p:ext>
    </p:extLst>
  </p:cSld>
  <p:clrMapOvr>
    <a:masterClrMapping/>
  </p:clrMapOvr>
  <p:transition spd="slow">
    <p:cut/>
  </p:transition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Shape 443"/>
          <p:cNvSpPr txBox="1">
            <a:spLocks noGrp="1"/>
          </p:cNvSpPr>
          <p:nvPr>
            <p:ph type="title"/>
          </p:nvPr>
        </p:nvSpPr>
        <p:spPr>
          <a:xfrm>
            <a:off x="1910644" y="-56444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latin typeface="Calibri"/>
                <a:ea typeface="Calibri"/>
                <a:cs typeface="Calibri"/>
              </a:rPr>
            </a:br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United States Oil Fund (USO)</a:t>
            </a:r>
            <a:br>
              <a:rPr lang="en-US" sz="2400" dirty="0">
                <a:latin typeface="Calibri"/>
                <a:ea typeface="Calibri"/>
                <a:cs typeface="Calibri"/>
              </a:rPr>
            </a:br>
            <a:endParaRPr lang="en-US" sz="2400" dirty="0">
              <a:latin typeface="Calibri"/>
              <a:ea typeface="Calibri"/>
              <a:cs typeface="Calibri"/>
            </a:endParaRPr>
          </a:p>
        </p:txBody>
      </p:sp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2800C1B1-6FB3-CA40-6CB5-B0927DBF0935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40050" y="1220932"/>
            <a:ext cx="6311900" cy="5219700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Shape 443"/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Energy Select Sector SPDR (XLE)-No Performance!</a:t>
            </a:r>
            <a:b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(XOM), (CVX), (SLB), (KMI), (EOG), (COP)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769C92C0-E379-D12C-28FD-A2C5765B1A1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14650" y="1295400"/>
            <a:ext cx="6362700" cy="5219700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Shape 443"/>
          <p:cNvSpPr txBox="1">
            <a:spLocks noGrp="1"/>
          </p:cNvSpPr>
          <p:nvPr>
            <p:ph type="title"/>
          </p:nvPr>
        </p:nvSpPr>
        <p:spPr>
          <a:xfrm>
            <a:off x="137160" y="483476"/>
            <a:ext cx="1104138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ExxonMobil (XOM) - Windfall profits for rest of 2026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5/$130-$140 call spread</a:t>
            </a:r>
            <a:br>
              <a:rPr lang="en-US" sz="1800" dirty="0">
                <a:effectLst/>
                <a:latin typeface="+mj-lt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took profits on Long 4/$100-$105 call spread</a:t>
            </a:r>
            <a:r>
              <a:rPr lang="en-US" sz="1800" dirty="0">
                <a:solidFill>
                  <a:srgbClr val="00A64B"/>
                </a:solidFill>
                <a:latin typeface="+mj-lt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12/$120-$125 put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36F048C8-483A-8D70-418C-8CFF867D0A5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67759" y="1550276"/>
            <a:ext cx="6051550" cy="4980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640514"/>
      </p:ext>
    </p:extLst>
  </p:cSld>
  <p:clrMapOvr>
    <a:masterClrMapping/>
  </p:clrMapOvr>
  <p:transition spd="slow">
    <p:cut/>
  </p:transition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Shape 443"/>
          <p:cNvSpPr txBox="1">
            <a:spLocks noGrp="1"/>
          </p:cNvSpPr>
          <p:nvPr>
            <p:ph type="title"/>
          </p:nvPr>
        </p:nvSpPr>
        <p:spPr>
          <a:xfrm>
            <a:off x="571500" y="252248"/>
            <a:ext cx="1078992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Occidental Petroleum (OXY) - Windfall profits for rest of 2026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5/$45-$50 call spread, took profits on long 4/$59-$62 call spread 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2/$55-$60 call spread, took profits on long 12/$77.50-$82.50 put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C75D41B6-918F-34E6-4490-F77C0CB4C24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21000" y="1319048"/>
            <a:ext cx="6350000" cy="519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660311"/>
      </p:ext>
    </p:extLst>
  </p:cSld>
  <p:clrMapOvr>
    <a:masterClrMapping/>
  </p:clrMapOvr>
  <p:transition spd="slow">
    <p:cut/>
  </p:transition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Shape 450"/>
          <p:cNvSpPr txBox="1">
            <a:spLocks noGrp="1"/>
          </p:cNvSpPr>
          <p:nvPr>
            <p:ph type="title"/>
          </p:nvPr>
        </p:nvSpPr>
        <p:spPr>
          <a:xfrm>
            <a:off x="1981200" y="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Natural Gas (UNG) – Free Fall on Warm Winter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January 2025 $7-8 Call Spread LEAPS</a:t>
            </a:r>
          </a:p>
        </p:txBody>
      </p:sp>
      <p:pic>
        <p:nvPicPr>
          <p:cNvPr id="3" name="Picture 2" descr="A graph of stock market&#10;&#10;AI-generated content may be incorrect.">
            <a:extLst>
              <a:ext uri="{FF2B5EF4-FFF2-40B4-BE49-F238E27FC236}">
                <a16:creationId xmlns:a16="http://schemas.microsoft.com/office/drawing/2014/main" id="{2B5AF268-A9A6-BDE2-429A-95894D5C3A0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10551" y="1066800"/>
            <a:ext cx="6570898" cy="5444837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Shape 450"/>
          <p:cNvSpPr txBox="1">
            <a:spLocks noGrp="1"/>
          </p:cNvSpPr>
          <p:nvPr>
            <p:ph type="title"/>
          </p:nvPr>
        </p:nvSpPr>
        <p:spPr>
          <a:xfrm>
            <a:off x="422910" y="0"/>
            <a:ext cx="1096137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Cameco (CCJ) – Global Uranium Renaissance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Microsoft to Reopen Three Mile Island to power AI data centers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long 12/$41-$44 call spread,</a:t>
            </a:r>
            <a:br>
              <a:rPr lang="en-US" sz="1800" dirty="0">
                <a:solidFill>
                  <a:srgbClr val="00A64B"/>
                </a:solidFill>
                <a:effectLst/>
                <a:latin typeface="+mj-lt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long 12/$35-$38 call spread,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took profits on long 5/$20-$23 bull call spread</a:t>
            </a:r>
          </a:p>
        </p:txBody>
      </p:sp>
      <p:pic>
        <p:nvPicPr>
          <p:cNvPr id="3" name="Picture 2" descr="A screen shot of a graph&#10;&#10;AI-generated content may be incorrect.">
            <a:extLst>
              <a:ext uri="{FF2B5EF4-FFF2-40B4-BE49-F238E27FC236}">
                <a16:creationId xmlns:a16="http://schemas.microsoft.com/office/drawing/2014/main" id="{78996F30-17DE-64CA-EFAE-97733689317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93052" y="1821872"/>
            <a:ext cx="5605896" cy="4592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652995"/>
      </p:ext>
    </p:extLst>
  </p:cSld>
  <p:clrMapOvr>
    <a:masterClrMapping/>
  </p:clrMapOvr>
  <p:transition spd="slow">
    <p:cut/>
  </p:transition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9">
          <a:extLst>
            <a:ext uri="{FF2B5EF4-FFF2-40B4-BE49-F238E27FC236}">
              <a16:creationId xmlns:a16="http://schemas.microsoft.com/office/drawing/2014/main" id="{199C0AB9-9EAA-98B4-C0D8-942DD13ACE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Shape 450">
            <a:extLst>
              <a:ext uri="{FF2B5EF4-FFF2-40B4-BE49-F238E27FC236}">
                <a16:creationId xmlns:a16="http://schemas.microsoft.com/office/drawing/2014/main" id="{67A2978D-DD74-23AA-695C-36B10A71BB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5315" y="87086"/>
            <a:ext cx="1096137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Vistra Corp. (VST) – Global Uranium Renaissance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long 2/$100-$110 call spread</a:t>
            </a:r>
          </a:p>
        </p:txBody>
      </p:sp>
      <p:pic>
        <p:nvPicPr>
          <p:cNvPr id="3" name="Picture 2" descr="A screen shot of a graph&#10;&#10;AI-generated content may be incorrect.">
            <a:extLst>
              <a:ext uri="{FF2B5EF4-FFF2-40B4-BE49-F238E27FC236}">
                <a16:creationId xmlns:a16="http://schemas.microsoft.com/office/drawing/2014/main" id="{4BE6276D-3BE5-DD8E-A02A-AE0B2822DB3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71800" y="1602510"/>
            <a:ext cx="5964382" cy="4970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77121"/>
      </p:ext>
    </p:extLst>
  </p:cSld>
  <p:clrMapOvr>
    <a:masterClrMapping/>
  </p:clrMapOvr>
  <p:transition spd="slow">
    <p:cut/>
  </p:transition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BE244-66B7-DDA0-E881-0E51F04D6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971B33-5F7C-D135-BB9A-926B157681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8181C6-406F-C4E7-D726-FF06B78921D6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486751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51CEB-EF10-B6C6-C04D-39A8B0710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716E46-A637-D9A2-1077-717A310B1A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70D00A-3016-C7D5-E11B-40E66DD87FB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328805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56DA6F-1F2B-E691-D431-CC5D75C91B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548C58-CE17-E391-60A0-75C2DB6F55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4205" y="1637000"/>
            <a:ext cx="11835224" cy="4526100"/>
          </a:xfrm>
        </p:spPr>
        <p:txBody>
          <a:bodyPr/>
          <a:lstStyle/>
          <a:p>
            <a:pPr marL="203200" indent="0">
              <a:buNone/>
            </a:pPr>
            <a:br>
              <a:rPr lang="en-US" sz="1800" dirty="0">
                <a:solidFill>
                  <a:srgbClr val="FF0000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*Wells Fargo Sees Gold at </a:t>
            </a:r>
            <a:r>
              <a:rPr lang="en-US" sz="2000" b="1" dirty="0">
                <a:solidFill>
                  <a:schemeClr val="tx1"/>
                </a:solidFill>
              </a:rPr>
              <a:t>$8,000 an Ounce </a:t>
            </a:r>
            <a:br>
              <a:rPr lang="en-US" sz="2000" dirty="0">
                <a:solidFill>
                  <a:schemeClr val="tx1"/>
                </a:solidFill>
              </a:rPr>
            </a:b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*Miners bounce hard off of </a:t>
            </a:r>
            <a:r>
              <a:rPr lang="en-US" sz="2000" b="1" dirty="0">
                <a:solidFill>
                  <a:schemeClr val="tx1"/>
                </a:solidFill>
              </a:rPr>
              <a:t>200-day moving averages</a:t>
            </a:r>
            <a:br>
              <a:rPr lang="en-US" sz="2000" dirty="0">
                <a:solidFill>
                  <a:schemeClr val="tx1"/>
                </a:solidFill>
              </a:rPr>
            </a:b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*Gold is viewed as a </a:t>
            </a:r>
            <a:r>
              <a:rPr lang="en-US" sz="2000" b="1" dirty="0">
                <a:solidFill>
                  <a:schemeClr val="tx1"/>
                </a:solidFill>
              </a:rPr>
              <a:t>“safe” asset” </a:t>
            </a:r>
            <a:r>
              <a:rPr lang="en-US" sz="2000" dirty="0">
                <a:solidFill>
                  <a:schemeClr val="tx1"/>
                </a:solidFill>
              </a:rPr>
              <a:t>avoiding over valuations of stocks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and uncertainty of crypto</a:t>
            </a:r>
            <a:br>
              <a:rPr lang="en-US" sz="2000" dirty="0">
                <a:solidFill>
                  <a:schemeClr val="tx1"/>
                </a:solidFill>
              </a:rPr>
            </a:b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b="1" dirty="0">
                <a:solidFill>
                  <a:schemeClr val="tx1"/>
                </a:solidFill>
              </a:rPr>
              <a:t>*Falling interest rates </a:t>
            </a:r>
            <a:r>
              <a:rPr lang="en-US" sz="2000" dirty="0">
                <a:solidFill>
                  <a:schemeClr val="tx1"/>
                </a:solidFill>
              </a:rPr>
              <a:t>give gold a boost with less yield competition</a:t>
            </a:r>
            <a:br>
              <a:rPr lang="en-US" sz="2000" dirty="0">
                <a:solidFill>
                  <a:schemeClr val="tx1"/>
                </a:solidFill>
              </a:rPr>
            </a:b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b="1" dirty="0">
                <a:solidFill>
                  <a:schemeClr val="tx1"/>
                </a:solidFill>
              </a:rPr>
              <a:t>*The central banks </a:t>
            </a:r>
            <a:r>
              <a:rPr lang="en-US" sz="2000" dirty="0">
                <a:solidFill>
                  <a:schemeClr val="tx1"/>
                </a:solidFill>
              </a:rPr>
              <a:t>are going to step in soon along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 with a new round of speculative buyers</a:t>
            </a:r>
            <a:br>
              <a:rPr lang="en-US" sz="2000" dirty="0">
                <a:solidFill>
                  <a:schemeClr val="tx1"/>
                </a:solidFill>
              </a:rPr>
            </a:br>
            <a:br>
              <a:rPr lang="en-US" sz="2000" b="1" dirty="0">
                <a:solidFill>
                  <a:schemeClr val="tx1"/>
                </a:solidFill>
              </a:rPr>
            </a:br>
            <a:r>
              <a:rPr lang="en-US" sz="2000" b="1" dirty="0">
                <a:solidFill>
                  <a:schemeClr val="tx1"/>
                </a:solidFill>
              </a:rPr>
              <a:t>*Gold will be a huge buy </a:t>
            </a:r>
            <a:r>
              <a:rPr lang="en-US" sz="2000" dirty="0">
                <a:solidFill>
                  <a:schemeClr val="tx1"/>
                </a:solidFill>
              </a:rPr>
              <a:t>once the war ends and interest rates fall</a:t>
            </a:r>
            <a:br>
              <a:rPr lang="en-US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  <a:latin typeface="+mj-lt"/>
              </a:rPr>
            </a:br>
            <a:br>
              <a:rPr lang="en-US" sz="1800" dirty="0">
                <a:solidFill>
                  <a:srgbClr val="FF0000"/>
                </a:solidFill>
                <a:latin typeface="+mj-lt"/>
              </a:rPr>
            </a:b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4" name="Shape 492">
            <a:extLst>
              <a:ext uri="{FF2B5EF4-FFF2-40B4-BE49-F238E27FC236}">
                <a16:creationId xmlns:a16="http://schemas.microsoft.com/office/drawing/2014/main" id="{36E8090C-1E8A-03CB-AB29-19E20F239B7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2D2F2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Precious Metals – Reaffirmed as “Risk On”</a:t>
            </a:r>
            <a:endParaRPr lang="en-US" sz="2400" dirty="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 descr="A picture containing text, person, indoor, pastry&#10;&#10;Description automatically generated">
            <a:extLst>
              <a:ext uri="{FF2B5EF4-FFF2-40B4-BE49-F238E27FC236}">
                <a16:creationId xmlns:a16="http://schemas.microsoft.com/office/drawing/2014/main" id="{E5A03EED-F1C3-C94F-F094-FE5914DDCD0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57784" y="3750696"/>
            <a:ext cx="2958867" cy="2940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748266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1075EB-64D7-057E-4681-265A614111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0503877A-841A-5FA4-EE72-6F9B05B232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884301" y="35831"/>
            <a:ext cx="1243925" cy="1243925"/>
          </a:xfrm>
          <a:prstGeom prst="rect">
            <a:avLst/>
          </a:prstGeom>
        </p:spPr>
      </p:pic>
      <p:grpSp>
        <p:nvGrpSpPr>
          <p:cNvPr id="6" name="Group 6">
            <a:extLst>
              <a:ext uri="{FF2B5EF4-FFF2-40B4-BE49-F238E27FC236}">
                <a16:creationId xmlns:a16="http://schemas.microsoft.com/office/drawing/2014/main" id="{493D4441-9243-D0A6-D1B3-0FA868A7281B}"/>
              </a:ext>
            </a:extLst>
          </p:cNvPr>
          <p:cNvGrpSpPr>
            <a:grpSpLocks noChangeAspect="1"/>
          </p:cNvGrpSpPr>
          <p:nvPr/>
        </p:nvGrpSpPr>
        <p:grpSpPr>
          <a:xfrm>
            <a:off x="10975666" y="127198"/>
            <a:ext cx="1061193" cy="1061189"/>
            <a:chOff x="-60692" y="0"/>
            <a:chExt cx="6350000" cy="6349975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FF091280-1D83-AE10-06E5-2AE33C5C137A}"/>
                </a:ext>
              </a:extLst>
            </p:cNvPr>
            <p:cNvSpPr/>
            <p:nvPr/>
          </p:nvSpPr>
          <p:spPr>
            <a:xfrm>
              <a:off x="-60692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4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9" name="TextBox 9">
            <a:extLst>
              <a:ext uri="{FF2B5EF4-FFF2-40B4-BE49-F238E27FC236}">
                <a16:creationId xmlns:a16="http://schemas.microsoft.com/office/drawing/2014/main" id="{5E2D17D1-3CFF-A473-CADF-A2E7F5CE8E28}"/>
              </a:ext>
            </a:extLst>
          </p:cNvPr>
          <p:cNvSpPr txBox="1"/>
          <p:nvPr/>
        </p:nvSpPr>
        <p:spPr>
          <a:xfrm>
            <a:off x="129782" y="47575"/>
            <a:ext cx="632158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99"/>
              </a:lnSpc>
            </a:pPr>
            <a:r>
              <a:rPr lang="en-US" sz="2406" spc="192" dirty="0">
                <a:solidFill>
                  <a:srgbClr val="003D6A"/>
                </a:solidFill>
                <a:latin typeface="Glacial Indifference"/>
              </a:rPr>
              <a:t>THE MAD HEDGE FUND TRADER</a:t>
            </a:r>
          </a:p>
        </p:txBody>
      </p:sp>
      <p:sp>
        <p:nvSpPr>
          <p:cNvPr id="8" name="Shape 499">
            <a:extLst>
              <a:ext uri="{FF2B5EF4-FFF2-40B4-BE49-F238E27FC236}">
                <a16:creationId xmlns:a16="http://schemas.microsoft.com/office/drawing/2014/main" id="{34745F0F-778B-E2FA-72F9-E0968C75F05D}"/>
              </a:ext>
            </a:extLst>
          </p:cNvPr>
          <p:cNvSpPr txBox="1">
            <a:spLocks/>
          </p:cNvSpPr>
          <p:nvPr/>
        </p:nvSpPr>
        <p:spPr>
          <a:xfrm>
            <a:off x="508575" y="831516"/>
            <a:ext cx="10807830" cy="1600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>
            <a:def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</a:lstStyle>
          <a:p>
            <a:pPr algn="ctr">
              <a:buClr>
                <a:schemeClr val="dk1"/>
              </a:buClr>
              <a:buSzPct val="25000"/>
            </a:pPr>
            <a:b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Gold (GLD) – Headed for $5,000....or $10,000?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 long 12/$355-$360 call spread – expires in 7 trading days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profits on long 6/$275-$285 call spread</a:t>
            </a: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5/$275-$285 call spread</a:t>
            </a:r>
            <a:b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6/$275-$285 call spread,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 profits on long 10/$230-$235 call spread 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6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8708F55-47BB-E265-3272-022334E01D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50577" y="3473120"/>
            <a:ext cx="3024419" cy="3024419"/>
          </a:xfrm>
          <a:prstGeom prst="rect">
            <a:avLst/>
          </a:prstGeom>
        </p:spPr>
      </p:pic>
      <p:sp>
        <p:nvSpPr>
          <p:cNvPr id="18" name="Right Arrow Callout 17">
            <a:extLst>
              <a:ext uri="{FF2B5EF4-FFF2-40B4-BE49-F238E27FC236}">
                <a16:creationId xmlns:a16="http://schemas.microsoft.com/office/drawing/2014/main" id="{FE8D55D0-8529-8014-F196-17CD4B779C35}"/>
              </a:ext>
            </a:extLst>
          </p:cNvPr>
          <p:cNvSpPr/>
          <p:nvPr/>
        </p:nvSpPr>
        <p:spPr>
          <a:xfrm>
            <a:off x="22936" y="5014774"/>
            <a:ext cx="1450804" cy="1011710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25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BUY</a:t>
            </a:r>
          </a:p>
        </p:txBody>
      </p:sp>
      <p:pic>
        <p:nvPicPr>
          <p:cNvPr id="3" name="Picture 2" descr="A screenshot of a graph&#10;&#10;AI-generated content may be incorrect.">
            <a:extLst>
              <a:ext uri="{FF2B5EF4-FFF2-40B4-BE49-F238E27FC236}">
                <a16:creationId xmlns:a16="http://schemas.microsoft.com/office/drawing/2014/main" id="{9E5B6AA3-D6DC-BB41-CC9C-CE87267CBD77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17057" y="1810717"/>
            <a:ext cx="5737248" cy="4742483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D57E71E-F026-6383-8F64-6E4B889526F3}"/>
              </a:ext>
            </a:extLst>
          </p:cNvPr>
          <p:cNvCxnSpPr>
            <a:cxnSpLocks/>
          </p:cNvCxnSpPr>
          <p:nvPr/>
        </p:nvCxnSpPr>
        <p:spPr>
          <a:xfrm flipV="1">
            <a:off x="2988526" y="2877015"/>
            <a:ext cx="7326352" cy="2862588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8282115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Shape 513"/>
          <p:cNvSpPr txBox="1">
            <a:spLocks noGrp="1"/>
          </p:cNvSpPr>
          <p:nvPr>
            <p:ph type="title"/>
          </p:nvPr>
        </p:nvSpPr>
        <p:spPr>
          <a:xfrm>
            <a:off x="696686" y="337457"/>
            <a:ext cx="10798628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Market Vectors Gold Miners ETF- (GDX) – 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 on long 6/$207.50-$212.50 call spread, took profit on long 7/$200-$205 call spread </a:t>
            </a: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F6A9AA-A08A-CAB0-82A4-F8155D46AC6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28906" y="4703935"/>
            <a:ext cx="2766408" cy="1816608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318AF3EE-0AD3-18C3-7547-7F38EDD269F6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22755" y="1351643"/>
            <a:ext cx="6311900" cy="516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419888"/>
      </p:ext>
    </p:extLst>
  </p:cSld>
  <p:clrMapOvr>
    <a:masterClrMapping/>
  </p:clrMapOvr>
  <p:transition spd="slow">
    <p:cut/>
  </p:transition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Shape 513"/>
          <p:cNvSpPr txBox="1">
            <a:spLocks noGrp="1"/>
          </p:cNvSpPr>
          <p:nvPr>
            <p:ph type="title"/>
          </p:nvPr>
        </p:nvSpPr>
        <p:spPr>
          <a:xfrm>
            <a:off x="1981200" y="0"/>
            <a:ext cx="8229600" cy="838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Barrick Mining (B)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 on long 1/$15.50-$16.50 call spread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1A6164F-844A-0038-D9B4-A4CEAA9278C5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23137" y="5147050"/>
            <a:ext cx="2175326" cy="1051407"/>
          </a:xfrm>
          <a:prstGeom prst="rect">
            <a:avLst/>
          </a:prstGeom>
        </p:spPr>
      </p:pic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08224900-6DA5-1A42-328A-049BA0BC72A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45772" y="1250250"/>
            <a:ext cx="6324600" cy="519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714637"/>
      </p:ext>
    </p:extLst>
  </p:cSld>
  <p:clrMapOvr>
    <a:masterClrMapping/>
  </p:clrMapOvr>
  <p:transition spd="slow">
    <p:cut/>
  </p:transition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Shape 513"/>
          <p:cNvSpPr txBox="1">
            <a:spLocks noGrp="1"/>
          </p:cNvSpPr>
          <p:nvPr>
            <p:ph type="title"/>
          </p:nvPr>
        </p:nvSpPr>
        <p:spPr>
          <a:xfrm>
            <a:off x="1121229" y="0"/>
            <a:ext cx="9089571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Newmont Mining- (NEM)- </a:t>
            </a:r>
            <a: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Sometimes you Just Get Lucky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10/$47-$50 call spread, took profits on long $55-60 call spread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62C3FE-072E-45FD-3C38-3F31D447E53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91237" y="5385770"/>
            <a:ext cx="3007957" cy="1327040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46316986-2EA4-0ED2-4185-1B892581FD18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10064" y="1279955"/>
            <a:ext cx="6311900" cy="521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858101"/>
      </p:ext>
    </p:extLst>
  </p:cSld>
  <p:clrMapOvr>
    <a:masterClrMapping/>
  </p:clrMapOvr>
  <p:transition spd="slow">
    <p:cut/>
  </p:transition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3AA360-9B45-E27E-03A1-02AD29062F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4E0A7537-F905-8CD4-1819-49433AF7E7F4}"/>
              </a:ext>
            </a:extLst>
          </p:cNvPr>
          <p:cNvGrpSpPr/>
          <p:nvPr/>
        </p:nvGrpSpPr>
        <p:grpSpPr>
          <a:xfrm>
            <a:off x="-1219200" y="381000"/>
            <a:ext cx="12192000" cy="46879"/>
            <a:chOff x="0" y="0"/>
            <a:chExt cx="9376341" cy="1724607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6298E30C-CA74-9118-4554-E02577D16CEA}"/>
                </a:ext>
              </a:extLst>
            </p:cNvPr>
            <p:cNvSpPr/>
            <p:nvPr/>
          </p:nvSpPr>
          <p:spPr>
            <a:xfrm>
              <a:off x="0" y="0"/>
              <a:ext cx="9376341" cy="1724607"/>
            </a:xfrm>
            <a:custGeom>
              <a:avLst/>
              <a:gdLst/>
              <a:ahLst/>
              <a:cxnLst/>
              <a:rect l="l" t="t" r="r" b="b"/>
              <a:pathLst>
                <a:path w="9376341" h="1724607">
                  <a:moveTo>
                    <a:pt x="0" y="0"/>
                  </a:moveTo>
                  <a:lnTo>
                    <a:pt x="9376341" y="0"/>
                  </a:lnTo>
                  <a:lnTo>
                    <a:pt x="9376341" y="1724607"/>
                  </a:lnTo>
                  <a:lnTo>
                    <a:pt x="0" y="1724607"/>
                  </a:lnTo>
                  <a:close/>
                </a:path>
              </a:pathLst>
            </a:custGeom>
            <a:solidFill>
              <a:srgbClr val="061D3B">
                <a:alpha val="96863"/>
              </a:srgbClr>
            </a:solidFill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5" name="Picture 5">
            <a:extLst>
              <a:ext uri="{FF2B5EF4-FFF2-40B4-BE49-F238E27FC236}">
                <a16:creationId xmlns:a16="http://schemas.microsoft.com/office/drawing/2014/main" id="{F9F84047-247D-CC4A-4C98-F9EED1473C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0884301" y="35831"/>
            <a:ext cx="1243925" cy="1243925"/>
          </a:xfrm>
          <a:prstGeom prst="rect">
            <a:avLst/>
          </a:prstGeom>
        </p:spPr>
      </p:pic>
      <p:grpSp>
        <p:nvGrpSpPr>
          <p:cNvPr id="6" name="Group 6">
            <a:extLst>
              <a:ext uri="{FF2B5EF4-FFF2-40B4-BE49-F238E27FC236}">
                <a16:creationId xmlns:a16="http://schemas.microsoft.com/office/drawing/2014/main" id="{08DA19BB-4750-EDC9-79E2-AE65FA451059}"/>
              </a:ext>
            </a:extLst>
          </p:cNvPr>
          <p:cNvGrpSpPr>
            <a:grpSpLocks noChangeAspect="1"/>
          </p:cNvGrpSpPr>
          <p:nvPr/>
        </p:nvGrpSpPr>
        <p:grpSpPr>
          <a:xfrm>
            <a:off x="10975666" y="127198"/>
            <a:ext cx="1061193" cy="1061189"/>
            <a:chOff x="-60692" y="0"/>
            <a:chExt cx="6350000" cy="6349975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754E7EAC-FE22-3C2C-C9A0-4B18D95A6A02}"/>
                </a:ext>
              </a:extLst>
            </p:cNvPr>
            <p:cNvSpPr/>
            <p:nvPr/>
          </p:nvSpPr>
          <p:spPr>
            <a:xfrm>
              <a:off x="-60692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5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9" name="TextBox 9">
            <a:extLst>
              <a:ext uri="{FF2B5EF4-FFF2-40B4-BE49-F238E27FC236}">
                <a16:creationId xmlns:a16="http://schemas.microsoft.com/office/drawing/2014/main" id="{546ED1DF-2C1F-5B61-85AF-A5E3798E64CF}"/>
              </a:ext>
            </a:extLst>
          </p:cNvPr>
          <p:cNvSpPr txBox="1"/>
          <p:nvPr/>
        </p:nvSpPr>
        <p:spPr>
          <a:xfrm>
            <a:off x="129782" y="47575"/>
            <a:ext cx="632158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99"/>
              </a:lnSpc>
            </a:pPr>
            <a:r>
              <a:rPr lang="en-US" sz="2406" spc="192" dirty="0">
                <a:solidFill>
                  <a:srgbClr val="003D6A"/>
                </a:solidFill>
                <a:latin typeface="Glacial Indifference"/>
              </a:rPr>
              <a:t>THE MAD HEDGE FUND TRADER</a:t>
            </a:r>
          </a:p>
        </p:txBody>
      </p:sp>
      <p:sp>
        <p:nvSpPr>
          <p:cNvPr id="8" name="Shape 513">
            <a:extLst>
              <a:ext uri="{FF2B5EF4-FFF2-40B4-BE49-F238E27FC236}">
                <a16:creationId xmlns:a16="http://schemas.microsoft.com/office/drawing/2014/main" id="{03200B51-5FCD-3FFC-190D-D482063A8C12}"/>
              </a:ext>
            </a:extLst>
          </p:cNvPr>
          <p:cNvSpPr txBox="1">
            <a:spLocks/>
          </p:cNvSpPr>
          <p:nvPr/>
        </p:nvSpPr>
        <p:spPr>
          <a:xfrm>
            <a:off x="314787" y="517363"/>
            <a:ext cx="8229600" cy="838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>
            <a:def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</a:lstStyle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iShares Silver Trust (SLV) - </a:t>
            </a:r>
            <a: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Better Play Industrial demand, solar panels, electric cars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rgbClr val="FF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" name="Left Arrow Callout 9">
            <a:extLst>
              <a:ext uri="{FF2B5EF4-FFF2-40B4-BE49-F238E27FC236}">
                <a16:creationId xmlns:a16="http://schemas.microsoft.com/office/drawing/2014/main" id="{24F35F61-224C-3FB8-9D29-A573DBD28996}"/>
              </a:ext>
            </a:extLst>
          </p:cNvPr>
          <p:cNvSpPr/>
          <p:nvPr/>
        </p:nvSpPr>
        <p:spPr>
          <a:xfrm>
            <a:off x="9702493" y="1273789"/>
            <a:ext cx="2363616" cy="1696756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2025</a:t>
            </a:r>
            <a:br>
              <a:rPr lang="en-US" sz="2400" dirty="0"/>
            </a:br>
            <a:r>
              <a:rPr lang="en-US" sz="2400" dirty="0"/>
              <a:t>Target</a:t>
            </a:r>
            <a:br>
              <a:rPr lang="en-US" sz="2400" dirty="0"/>
            </a:br>
            <a:r>
              <a:rPr lang="en-US" sz="2400" dirty="0"/>
              <a:t>$50</a:t>
            </a:r>
            <a:br>
              <a:rPr lang="en-US" sz="2400" dirty="0"/>
            </a:br>
            <a:r>
              <a:rPr lang="en-US" sz="2400" dirty="0"/>
              <a:t>+50%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5570461-3F02-A9FF-A6BB-C29418F8AFC5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68806" y="3696244"/>
            <a:ext cx="2777003" cy="2777003"/>
          </a:xfrm>
          <a:prstGeom prst="rect">
            <a:avLst/>
          </a:prstGeom>
        </p:spPr>
      </p:pic>
      <p:pic>
        <p:nvPicPr>
          <p:cNvPr id="13" name="Picture 12" descr="A graph of stock market&#10;&#10;AI-generated content may be incorrect.">
            <a:extLst>
              <a:ext uri="{FF2B5EF4-FFF2-40B4-BE49-F238E27FC236}">
                <a16:creationId xmlns:a16="http://schemas.microsoft.com/office/drawing/2014/main" id="{F049193B-1F5D-AF18-6C52-647D7EAF3F23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20307" y="1092744"/>
            <a:ext cx="6286500" cy="5207000"/>
          </a:xfrm>
          <a:prstGeom prst="rect">
            <a:avLst/>
          </a:prstGeom>
        </p:spPr>
      </p:pic>
      <p:sp>
        <p:nvSpPr>
          <p:cNvPr id="14" name="Left Arrow Callout 13">
            <a:extLst>
              <a:ext uri="{FF2B5EF4-FFF2-40B4-BE49-F238E27FC236}">
                <a16:creationId xmlns:a16="http://schemas.microsoft.com/office/drawing/2014/main" id="{87177386-E7D0-0331-1051-FD31AB92DCFB}"/>
              </a:ext>
            </a:extLst>
          </p:cNvPr>
          <p:cNvSpPr/>
          <p:nvPr/>
        </p:nvSpPr>
        <p:spPr>
          <a:xfrm>
            <a:off x="2461195" y="5482647"/>
            <a:ext cx="1524000" cy="990600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BUY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C72608F-2C52-26ED-1D73-1A595163C0D7}"/>
              </a:ext>
            </a:extLst>
          </p:cNvPr>
          <p:cNvCxnSpPr>
            <a:cxnSpLocks/>
          </p:cNvCxnSpPr>
          <p:nvPr/>
        </p:nvCxnSpPr>
        <p:spPr>
          <a:xfrm flipV="1">
            <a:off x="2199892" y="3200400"/>
            <a:ext cx="6768914" cy="2223583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6988351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Shape 513"/>
          <p:cNvSpPr txBox="1">
            <a:spLocks noGrp="1"/>
          </p:cNvSpPr>
          <p:nvPr>
            <p:ph type="title"/>
          </p:nvPr>
        </p:nvSpPr>
        <p:spPr>
          <a:xfrm>
            <a:off x="1981200" y="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Silver Miners - (SIL)-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6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6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B2F6A25-2221-FC1C-0C88-48BED9A0668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45678" y="4411584"/>
            <a:ext cx="3093922" cy="2058489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49E807B5-83F3-C923-7943-7A0853CC199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22971" y="797791"/>
            <a:ext cx="6848243" cy="5672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275236"/>
      </p:ext>
    </p:extLst>
  </p:cSld>
  <p:clrMapOvr>
    <a:masterClrMapping/>
  </p:clrMapOvr>
  <p:transition spd="slow">
    <p:cut/>
  </p:transition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Shape 513"/>
          <p:cNvSpPr txBox="1">
            <a:spLocks noGrp="1"/>
          </p:cNvSpPr>
          <p:nvPr>
            <p:ph type="title"/>
          </p:nvPr>
        </p:nvSpPr>
        <p:spPr>
          <a:xfrm>
            <a:off x="903383" y="0"/>
            <a:ext cx="10289753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Wheaton Precious Metals - (WPM)- LEAPS Approaching Max Profit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4/$39-$42 call spread 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long 6/$75-$80 call spread-expires in 7 trading days </a:t>
            </a: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1/$36-$39 call spread</a:t>
            </a:r>
            <a:br>
              <a:rPr lang="en-US" sz="16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6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CFEC022-4B06-52C3-DDD9-2AED72A1CC1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60648" y="5441093"/>
            <a:ext cx="3202182" cy="765744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2A52C897-4AD9-716F-BD75-27C92AD50DEE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71700" y="1270000"/>
            <a:ext cx="6324600" cy="523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960176"/>
      </p:ext>
    </p:extLst>
  </p:cSld>
  <p:clrMapOvr>
    <a:masterClrMapping/>
  </p:clrMapOvr>
  <p:transition spd="slow">
    <p:cut/>
  </p:transition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Shape 513"/>
          <p:cNvSpPr txBox="1">
            <a:spLocks noGrp="1"/>
          </p:cNvSpPr>
          <p:nvPr>
            <p:ph type="title"/>
          </p:nvPr>
        </p:nvSpPr>
        <p:spPr>
          <a:xfrm>
            <a:off x="1981200" y="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Platinum- (PPLT)- 556,000-ounce shortage this year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1/$36-$39 call spread</a:t>
            </a:r>
            <a:br>
              <a:rPr lang="en-US" sz="16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6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D00EB75-EDC1-A30B-FDDE-83FBDD7FE02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97091" y="4429658"/>
            <a:ext cx="2627418" cy="1970564"/>
          </a:xfrm>
          <a:prstGeom prst="rect">
            <a:avLst/>
          </a:prstGeom>
        </p:spPr>
      </p:pic>
      <p:pic>
        <p:nvPicPr>
          <p:cNvPr id="4" name="Picture 3" descr="A graph of stock market&#10;&#10;AI-generated content may be incorrect.">
            <a:extLst>
              <a:ext uri="{FF2B5EF4-FFF2-40B4-BE49-F238E27FC236}">
                <a16:creationId xmlns:a16="http://schemas.microsoft.com/office/drawing/2014/main" id="{084C05B7-6A58-91D5-A7F3-F1384BA347E9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81200" y="1066800"/>
            <a:ext cx="6650182" cy="5483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351806"/>
      </p:ext>
    </p:extLst>
  </p:cSld>
  <p:clrMapOvr>
    <a:masterClrMapping/>
  </p:clrMapOvr>
  <p:transition spd="slow">
    <p:cut/>
  </p:transition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13320-1EA4-C964-B17E-235643E4D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D0C2CA-7D1D-5876-6EFD-C8D15EF765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97A10F-8BE9-CAB7-674B-0168D8042C0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767387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2C7FF-25FB-D34B-940C-E3108D505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04800"/>
            <a:ext cx="10972800" cy="861150"/>
          </a:xfrm>
        </p:spPr>
        <p:txBody>
          <a:bodyPr/>
          <a:lstStyle/>
          <a:p>
            <a:r>
              <a:rPr lang="en-US" sz="2400" b="1" dirty="0"/>
              <a:t>Real Estate – AI Boom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1950EF-1709-2C4B-8680-4D1BCCA344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7519" y="1237070"/>
            <a:ext cx="11504883" cy="5006250"/>
          </a:xfrm>
        </p:spPr>
        <p:txBody>
          <a:bodyPr/>
          <a:lstStyle/>
          <a:p>
            <a:pPr marL="203200" indent="0">
              <a:buNone/>
            </a:pPr>
            <a:br>
              <a:rPr lang="en-US" sz="1800">
                <a:solidFill>
                  <a:schemeClr val="tx1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 b="1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 b="1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180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</a:rPr>
            </a:br>
            <a:br>
              <a:rPr lang="en-US" sz="180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1800" b="1" i="1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</a:rPr>
            </a:br>
            <a:br>
              <a:rPr lang="en-US" sz="1800" b="1" i="1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</a:rPr>
            </a:br>
            <a:br>
              <a:rPr lang="en-US" sz="180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</a:rPr>
            </a:br>
            <a:br>
              <a:rPr lang="en-US" sz="180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1800" b="1"/>
            </a:br>
            <a:br>
              <a:rPr lang="en-US" sz="1800" b="1"/>
            </a:br>
            <a:br>
              <a:rPr lang="en-US" sz="1800" b="1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2000">
                <a:solidFill>
                  <a:schemeClr val="tx1"/>
                </a:solidFill>
              </a:rPr>
            </a:br>
            <a:br>
              <a:rPr lang="en-US" sz="2000">
                <a:solidFill>
                  <a:schemeClr val="tx1"/>
                </a:solidFill>
              </a:rPr>
            </a:br>
            <a:br>
              <a:rPr lang="en-US" sz="2000"/>
            </a:br>
            <a:br>
              <a:rPr lang="en-US" sz="1800"/>
            </a:br>
            <a:br>
              <a:rPr lang="en-US" sz="1800">
                <a:solidFill>
                  <a:srgbClr val="FF0000"/>
                </a:solidFill>
              </a:rPr>
            </a:br>
            <a:br>
              <a:rPr lang="en-US"/>
            </a:br>
            <a:br>
              <a:rPr lang="en-US" sz="1800">
                <a:solidFill>
                  <a:schemeClr val="tx1"/>
                </a:solidFill>
              </a:rPr>
            </a:br>
            <a:br>
              <a:rPr lang="en-US" sz="1800">
                <a:solidFill>
                  <a:schemeClr val="tx1"/>
                </a:solidFill>
              </a:rPr>
            </a:br>
            <a:endParaRPr lang="en-US" sz="1800" b="1">
              <a:solidFill>
                <a:schemeClr val="tx1"/>
              </a:solidFill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7681EF-FD28-A06F-49B5-61F9E4857BFF}"/>
              </a:ext>
            </a:extLst>
          </p:cNvPr>
          <p:cNvSpPr txBox="1"/>
          <p:nvPr/>
        </p:nvSpPr>
        <p:spPr>
          <a:xfrm>
            <a:off x="477519" y="1237070"/>
            <a:ext cx="11504883" cy="52322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US" dirty="0"/>
            </a:br>
            <a:br>
              <a:rPr lang="en-US" sz="1800" dirty="0"/>
            </a:br>
            <a:r>
              <a:rPr lang="en-US" sz="1800" b="1" dirty="0"/>
              <a:t>*San Francisco </a:t>
            </a:r>
            <a:r>
              <a:rPr lang="en-US" sz="1800" dirty="0"/>
              <a:t>housing market is booming as $1 trillion in AI spending spills into housing</a:t>
            </a:r>
            <a:br>
              <a:rPr lang="en-US" dirty="0"/>
            </a:br>
            <a:br>
              <a:rPr lang="en-US" dirty="0"/>
            </a:br>
            <a:r>
              <a:rPr lang="en-US" b="1" dirty="0"/>
              <a:t>*</a:t>
            </a:r>
            <a:r>
              <a:rPr lang="en-US" sz="1800" b="1" dirty="0"/>
              <a:t>Existing Home Sales Plunge</a:t>
            </a:r>
            <a:r>
              <a:rPr lang="en-US" sz="1800" dirty="0"/>
              <a:t>, thanks to the war induced interest rate spike that has taken 30-year mortgages back up to 6.50%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*Existing home sales decrease </a:t>
            </a:r>
            <a:r>
              <a:rPr lang="en-US" sz="1800" b="1" dirty="0"/>
              <a:t>3.6% to 4.0 million units</a:t>
            </a:r>
            <a:br>
              <a:rPr lang="en-US" sz="1800" dirty="0"/>
            </a:br>
            <a:br>
              <a:rPr lang="en-US" sz="1800" dirty="0"/>
            </a:br>
            <a:r>
              <a:rPr lang="en-US" sz="1800" b="1" dirty="0"/>
              <a:t>*Housing inventory increases 2.3%</a:t>
            </a:r>
            <a:br>
              <a:rPr lang="en-US" sz="1800" b="1" dirty="0"/>
            </a:br>
            <a:r>
              <a:rPr lang="en-US" sz="1800" b="1" dirty="0"/>
              <a:t> </a:t>
            </a:r>
            <a:r>
              <a:rPr lang="en-US" sz="1800" dirty="0"/>
              <a:t>from year ago to 1.36 million units</a:t>
            </a:r>
            <a:br>
              <a:rPr lang="en-US" sz="1800" dirty="0"/>
            </a:br>
            <a:br>
              <a:rPr lang="en-US" sz="1800" dirty="0"/>
            </a:br>
            <a:r>
              <a:rPr lang="en-US" sz="1800" b="1" dirty="0"/>
              <a:t>*Median house price rises 1.4%</a:t>
            </a:r>
            <a:br>
              <a:rPr lang="en-US" sz="1800" b="1" dirty="0"/>
            </a:br>
            <a:r>
              <a:rPr lang="en-US" sz="1800" b="1" dirty="0"/>
              <a:t> </a:t>
            </a:r>
            <a:r>
              <a:rPr lang="en-US" sz="1800" dirty="0"/>
              <a:t>from year ago to $408,800</a:t>
            </a:r>
            <a:br>
              <a:rPr lang="en-US" sz="1800" dirty="0"/>
            </a:br>
            <a:br>
              <a:rPr lang="en-US" sz="1800" dirty="0">
                <a:solidFill>
                  <a:srgbClr val="FF0000"/>
                </a:solidFill>
              </a:rPr>
            </a:br>
            <a:r>
              <a:rPr lang="en-US" sz="1800" b="1" dirty="0">
                <a:solidFill>
                  <a:schemeClr val="tx1"/>
                </a:solidFill>
              </a:rPr>
              <a:t>*Tariffs </a:t>
            </a:r>
            <a:r>
              <a:rPr lang="en-US" sz="1800" dirty="0">
                <a:solidFill>
                  <a:schemeClr val="tx1"/>
                </a:solidFill>
              </a:rPr>
              <a:t>were a major problem raising</a:t>
            </a: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 prices on everything. No more Chinese cabinets</a:t>
            </a:r>
            <a:br>
              <a:rPr lang="en-US" sz="18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18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</a:br>
            <a:endParaRPr lang="en-US" sz="1800" b="1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B48C46-932F-91F0-5EAB-E1DE8B013D2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08914" y="3668972"/>
            <a:ext cx="5973488" cy="3024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057658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8C34A-74A9-7A4F-8DE9-DDB46B42A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dirty="0"/>
              <a:t>S&amp;P Case Shiller Slows</a:t>
            </a:r>
            <a:br>
              <a:rPr lang="en-US" dirty="0"/>
            </a:br>
            <a:r>
              <a:rPr lang="en-US" sz="1800" b="1" i="1" dirty="0">
                <a:latin typeface="+mj-lt"/>
              </a:rPr>
              <a:t>S&amp;P Case Shiller Rises to -0.2% YOY in November,</a:t>
            </a:r>
            <a:r>
              <a:rPr lang="en-US" sz="1800" dirty="0">
                <a:latin typeface="+mj-lt"/>
              </a:rPr>
              <a:t> with its </a:t>
            </a:r>
            <a:r>
              <a:rPr lang="en-US" sz="1800" b="1" dirty="0">
                <a:latin typeface="+mj-lt"/>
              </a:rPr>
              <a:t>National Home Price Index</a:t>
            </a:r>
            <a:br>
              <a:rPr lang="en-US" sz="1800" dirty="0">
                <a:latin typeface="+mj-lt"/>
              </a:rPr>
            </a:br>
            <a:r>
              <a:rPr lang="en-US" sz="1800" dirty="0">
                <a:latin typeface="+mj-lt"/>
              </a:rPr>
              <a:t>Miami</a:t>
            </a:r>
            <a:r>
              <a:rPr lang="en-US" sz="1800" dirty="0">
                <a:effectLst/>
                <a:latin typeface="+mj-lt"/>
                <a:ea typeface="Times New Roman" panose="02020603050405020304" pitchFamily="18" charset="0"/>
              </a:rPr>
              <a:t> gained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+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Times New Roman" panose="02020603050405020304" pitchFamily="18" charset="0"/>
              </a:rPr>
              <a:t>3.2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%, </a:t>
            </a:r>
            <a: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Tampa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+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Times New Roman" panose="02020603050405020304" pitchFamily="18" charset="0"/>
              </a:rPr>
              <a:t>2.0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%, </a:t>
            </a:r>
            <a:r>
              <a:rPr lang="en-US" sz="1800" dirty="0">
                <a:effectLst/>
                <a:latin typeface="+mj-lt"/>
                <a:ea typeface="Times New Roman" panose="02020603050405020304" pitchFamily="18" charset="0"/>
              </a:rPr>
              <a:t>and </a:t>
            </a:r>
            <a:r>
              <a:rPr lang="en-US" sz="1800" dirty="0">
                <a:latin typeface="+mj-lt"/>
                <a:ea typeface="Times New Roman" panose="02020603050405020304" pitchFamily="18" charset="0"/>
              </a:rPr>
              <a:t>Atlanta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+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Times New Roman" panose="02020603050405020304" pitchFamily="18" charset="0"/>
              </a:rPr>
              <a:t>1.5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%.</a:t>
            </a:r>
            <a:b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Seattle</a:t>
            </a:r>
            <a:r>
              <a:rPr lang="en-US" sz="18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 </a:t>
            </a:r>
            <a:r>
              <a:rPr lang="en-US" sz="18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  <a:t>-1.4% </a:t>
            </a:r>
            <a:r>
              <a:rPr lang="en-US" sz="18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San Francisco </a:t>
            </a:r>
            <a:r>
              <a:rPr lang="en-US" sz="18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  <a:t>-1.3%</a:t>
            </a:r>
            <a:b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1800" dirty="0">
              <a:solidFill>
                <a:srgbClr val="FF0000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C98E61-9A17-4F45-9ABF-56B2B305EA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1E3BCA-243C-28B4-F357-59475B3958E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67824" y="1805568"/>
            <a:ext cx="650240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47798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7FFA7-1E61-2247-9AF0-2EE358895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Crown Castle International (CCI) </a:t>
            </a:r>
            <a:r>
              <a:rPr lang="en-US" sz="2800" dirty="0"/>
              <a:t>– </a:t>
            </a:r>
            <a:r>
              <a:rPr lang="en-US" sz="2000" dirty="0"/>
              <a:t>4.68% yielding 5G cell phone tower REIT</a:t>
            </a:r>
            <a:br>
              <a:rPr lang="en-US" sz="2000" dirty="0"/>
            </a:br>
            <a:r>
              <a:rPr lang="en-US" sz="2000" dirty="0"/>
              <a:t>Eliot Management Pushes up stock with activist bid</a:t>
            </a:r>
            <a:br>
              <a:rPr lang="en-US" sz="2000" dirty="0"/>
            </a:br>
            <a:r>
              <a:rPr lang="en-US" sz="2000" dirty="0">
                <a:solidFill>
                  <a:srgbClr val="00A64B"/>
                </a:solidFill>
              </a:rPr>
              <a:t>took profits on </a:t>
            </a: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8/$90-$95 call spread</a:t>
            </a:r>
            <a:r>
              <a:rPr lang="en-US" sz="20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,</a:t>
            </a: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7D063B-BDD3-43C0-CF48-16E1710A3341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57526" y="4571273"/>
            <a:ext cx="2012090" cy="2012090"/>
          </a:xfrm>
          <a:prstGeom prst="rect">
            <a:avLst/>
          </a:prstGeom>
        </p:spPr>
      </p:pic>
      <p:pic>
        <p:nvPicPr>
          <p:cNvPr id="5" name="Picture 4" descr="A graph of stock market&#10;&#10;AI-generated content may be incorrect.">
            <a:extLst>
              <a:ext uri="{FF2B5EF4-FFF2-40B4-BE49-F238E27FC236}">
                <a16:creationId xmlns:a16="http://schemas.microsoft.com/office/drawing/2014/main" id="{40B04897-0BD1-C067-617B-6423672EFCB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61804" y="1726791"/>
            <a:ext cx="5914160" cy="4910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321212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US Home Construction Index (ITB)</a:t>
            </a:r>
            <a:br>
              <a:rPr lang="en-US" sz="2400" dirty="0"/>
            </a:br>
            <a:r>
              <a:rPr lang="en-US" sz="1800" dirty="0"/>
              <a:t>(DHI), (LEN), (PHM), (TOL), (NVR) </a:t>
            </a:r>
            <a:br>
              <a:rPr lang="en-US" sz="1800" dirty="0"/>
            </a:br>
            <a:br>
              <a:rPr lang="en-US" sz="2000" dirty="0"/>
            </a:br>
            <a:endParaRPr 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FD1A2A-CEDC-B705-69DE-39D60DBFBC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4378" y="4848797"/>
            <a:ext cx="3158836" cy="173631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A8AF646-5BCC-FA7B-9AB9-ABBBA1F85701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09694" y="3104183"/>
            <a:ext cx="1988204" cy="1491153"/>
          </a:xfrm>
          <a:prstGeom prst="rect">
            <a:avLst/>
          </a:prstGeom>
        </p:spPr>
      </p:pic>
      <p:pic>
        <p:nvPicPr>
          <p:cNvPr id="6" name="Picture 5" descr="A graph of stock market&#10;&#10;AI-generated content may be incorrect.">
            <a:extLst>
              <a:ext uri="{FF2B5EF4-FFF2-40B4-BE49-F238E27FC236}">
                <a16:creationId xmlns:a16="http://schemas.microsoft.com/office/drawing/2014/main" id="{667D7AAC-1619-24CA-7AA1-EC1D5715A0B2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57846" y="1074882"/>
            <a:ext cx="6324600" cy="520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740519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45AE14-F84D-37FE-18F4-54BCD10C92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8D2F4-FC8B-3F04-A407-BA494ED63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sz="2400" b="1" dirty="0"/>
            </a:br>
            <a:r>
              <a:rPr lang="en-US" sz="2400" b="1" dirty="0">
                <a:latin typeface="+mj-lt"/>
              </a:rPr>
              <a:t>DH Horton (DHI)</a:t>
            </a:r>
            <a:br>
              <a:rPr lang="en-US" sz="2400" dirty="0">
                <a:latin typeface="+mj-lt"/>
              </a:rPr>
            </a:br>
            <a:r>
              <a:rPr lang="en-US" sz="2400" dirty="0">
                <a:latin typeface="+mj-lt"/>
              </a:rPr>
              <a:t>Earnings Hit on free upgrades eating into margins</a:t>
            </a:r>
            <a:br>
              <a:rPr lang="en-US" sz="2000" dirty="0"/>
            </a:br>
            <a:r>
              <a:rPr lang="en-US" sz="1800" dirty="0">
                <a:solidFill>
                  <a:srgbClr val="00A64B"/>
                </a:solidFill>
                <a:latin typeface="+mj-lt"/>
              </a:rPr>
              <a:t>took profits on long 11/$165-$175</a:t>
            </a:r>
            <a:br>
              <a:rPr lang="en-US" sz="1800" dirty="0"/>
            </a:br>
            <a:br>
              <a:rPr lang="en-US" sz="2000" dirty="0"/>
            </a:br>
            <a:endParaRPr 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326673-4CC3-B087-217B-F0F65FE847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1493" y="4374936"/>
            <a:ext cx="2208427" cy="2208427"/>
          </a:xfrm>
          <a:prstGeom prst="rect">
            <a:avLst/>
          </a:prstGeom>
        </p:spPr>
      </p:pic>
      <p:pic>
        <p:nvPicPr>
          <p:cNvPr id="5" name="Picture 4" descr="A graph of stock market&#10;&#10;AI-generated content may be incorrect.">
            <a:extLst>
              <a:ext uri="{FF2B5EF4-FFF2-40B4-BE49-F238E27FC236}">
                <a16:creationId xmlns:a16="http://schemas.microsoft.com/office/drawing/2014/main" id="{4D7EA9D2-A292-0275-1DE8-735A3685FD8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11713" y="1350963"/>
            <a:ext cx="6337300" cy="523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918067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3998C-4E2F-00C5-D3DC-B45BAA271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Trade Sheet- The Recession Trade</a:t>
            </a:r>
            <a:b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 What Do We Do About All This?</a:t>
            </a:r>
            <a:endParaRPr lang="en-US" sz="28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18BAD3-A174-5959-45C7-9FD612E449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03200" indent="0">
              <a:buNone/>
            </a:pPr>
            <a: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*Stocks –buy only big dips</a:t>
            </a:r>
            <a:b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*Bonds – stand aside</a:t>
            </a:r>
            <a:b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*Commodities – buy dips</a:t>
            </a:r>
            <a:b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*Currencies – buy dips</a:t>
            </a:r>
            <a:b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*Precious Metals – buy dips</a:t>
            </a:r>
            <a:b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*Energy – buy dips</a:t>
            </a:r>
            <a:b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*Volatility – sell over $30</a:t>
            </a:r>
            <a:b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*Real estate – buy dips</a:t>
            </a:r>
            <a:br>
              <a:rPr lang="en-US" sz="2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800" dirty="0">
              <a:solidFill>
                <a:schemeClr val="tx1"/>
              </a:solidFill>
              <a:latin typeface="Calibri"/>
              <a:ea typeface="Calibri"/>
              <a:cs typeface="Calibri"/>
              <a:sym typeface="Calibri"/>
            </a:endParaRP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937F6F-830C-AB8A-345F-E72A954A6FF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01000" y="1828800"/>
            <a:ext cx="3012382" cy="4538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451792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6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" name="Shape 604"/>
          <p:cNvSpPr txBox="1">
            <a:spLocks noGrp="1"/>
          </p:cNvSpPr>
          <p:nvPr>
            <p:ph type="title"/>
          </p:nvPr>
        </p:nvSpPr>
        <p:spPr>
          <a:xfrm>
            <a:off x="276921" y="559312"/>
            <a:ext cx="8305800" cy="3665847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 algn="l">
              <a:buClr>
                <a:schemeClr val="dk1"/>
              </a:buClr>
              <a:buSzPct val="25000"/>
            </a:pPr>
            <a:br>
              <a:rPr lang="en-US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6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Next Strategy Webinar</a:t>
            </a:r>
            <a:br>
              <a:rPr lang="en-US" sz="36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36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12:00 PM EST Wednesday, May 6, 2026</a:t>
            </a:r>
            <a:b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from Lake Tahoe</a:t>
            </a:r>
            <a:b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Email me questions at </a:t>
            </a:r>
            <a: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madhedgefundtrader@yahoo.com</a:t>
            </a:r>
            <a: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 lang="en-US" sz="2400" b="1" dirty="0">
              <a:solidFill>
                <a:schemeClr val="tx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5" name="Shape 605"/>
          <p:cNvSpPr txBox="1"/>
          <p:nvPr/>
        </p:nvSpPr>
        <p:spPr>
          <a:xfrm>
            <a:off x="451151" y="4225159"/>
            <a:ext cx="5083030" cy="584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b="1" dirty="0">
                <a:solidFill>
                  <a:schemeClr val="dk1"/>
                </a:solidFill>
              </a:rPr>
              <a:t>Good Luck and Good Trading</a:t>
            </a:r>
            <a:r>
              <a:rPr lang="en-US" sz="3200" b="1" dirty="0">
                <a:solidFill>
                  <a:schemeClr val="dk1"/>
                </a:solidFill>
              </a:rPr>
              <a:t>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58ABB4-E96C-A4D2-4EBE-B79B482B3ADA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28679" y="694559"/>
            <a:ext cx="5486400" cy="4114800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 name="Office Theme">
  <a:themeElements>
    <a:clrScheme name="Custom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14576</TotalTime>
  <Words>5605</Words>
  <Application>Microsoft Macintosh PowerPoint</Application>
  <PresentationFormat>Widescreen</PresentationFormat>
  <Paragraphs>184</Paragraphs>
  <Slides>129</Slides>
  <Notes>97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129</vt:i4>
      </vt:variant>
    </vt:vector>
  </HeadingPairs>
  <TitlesOfParts>
    <vt:vector size="135" baseType="lpstr">
      <vt:lpstr>Arial</vt:lpstr>
      <vt:lpstr>Calibri</vt:lpstr>
      <vt:lpstr>Glacial Indifference</vt:lpstr>
      <vt:lpstr>Helvetica</vt:lpstr>
      <vt:lpstr>Times New Roman</vt:lpstr>
      <vt:lpstr>Office Theme</vt:lpstr>
      <vt:lpstr> The Mad Hedge Fund Trader “Short Squeeze” </vt:lpstr>
      <vt:lpstr>PowerPoint Presentation</vt:lpstr>
      <vt:lpstr>PowerPoint Presentation</vt:lpstr>
      <vt:lpstr>  Trade Alert Performance New All-Time Highs-17 Consecutive Positive Months   </vt:lpstr>
      <vt:lpstr>PowerPoint Presentation</vt:lpstr>
      <vt:lpstr>PowerPoint Presentation</vt:lpstr>
      <vt:lpstr>PowerPoint Presentation</vt:lpstr>
      <vt:lpstr>The Method to My Madness </vt:lpstr>
      <vt:lpstr>The Global Economy – Icebergs Ahead! </vt:lpstr>
      <vt:lpstr>PowerPoint Presentation</vt:lpstr>
      <vt:lpstr>The Mad Hedge Profit Predictor Market Timing Index – Sharpest rise in history  An artificial intelligence driven algorithm that analyzes 30 different economic, technical, and momentum driven indicators </vt:lpstr>
      <vt:lpstr> Weekly Jobless Claims –  +11,000 to 207,000  </vt:lpstr>
      <vt:lpstr>PowerPoint Presentation</vt:lpstr>
      <vt:lpstr>PowerPoint Presentation</vt:lpstr>
      <vt:lpstr> Stocks – Short Squeeze</vt:lpstr>
      <vt:lpstr>What Are HALO Stocks?</vt:lpstr>
      <vt:lpstr>The Ultimate Hedge – Defensive stocks only go down at a slower  rate 90 - day US Treasury Bills (Warren Buffet owns $340 billion) Extend to One Year! </vt:lpstr>
      <vt:lpstr>            S&amp;P 500 – Battle of the 200 Day MA              </vt:lpstr>
      <vt:lpstr>Momentum (MTUM)</vt:lpstr>
      <vt:lpstr> ProShares  -2X Short S&amp;P 500 (SDS) - a great 2X hedge for falling long stocks  </vt:lpstr>
      <vt:lpstr>($VIX) – New Highs Volatility Index Hits Four Year High at $65, the most since the 2020 pandemic. That implies a 2% move in the S&amp;P 500 (SPX) every day for the next 30 days </vt:lpstr>
      <vt:lpstr>(SVXY) –Short Volatility ETF bought at $36.31 - $32.74 = $3.57  </vt:lpstr>
      <vt:lpstr> Dow Average ($INDU)-</vt:lpstr>
      <vt:lpstr>Russell 2000 (IWM)-  took profits on Long 10/$137-$142 vertical bull call spread took profits on Long 10/$153-$156 vertical bear put spread </vt:lpstr>
      <vt:lpstr>NASDAQ (QQQ) – Down 15% took profits on long 6/$540-$550-$345 put spread, took profits on Long 5/$335-$345 put spread took profits on long (QQQ) /$540-$550 put spread, took profits on long (QQQ) 4/$330-$335 put spread  took profits on long (QQQ) 3/$340-$345 put spread, covered long (QQQ) $325-$330 put spread </vt:lpstr>
      <vt:lpstr>China (FXI) + 36%</vt:lpstr>
      <vt:lpstr>Japan ($NIKK) – down 10% Japanese Conservative Election Win Sends Nikkei Soaring, topping 57,000</vt:lpstr>
      <vt:lpstr>Europe Hedged Equity (HEDJ)- +19% </vt:lpstr>
      <vt:lpstr>German Dax (DAX)- +30% </vt:lpstr>
      <vt:lpstr> Emerging Markets (EEM) - +8% Weak Dollar, Long Recovery Play </vt:lpstr>
      <vt:lpstr>PowerPoint Presentation</vt:lpstr>
      <vt:lpstr> NVIDIA (NVDA) – Blackwell Chips @ $70,000 each Nvidia is Coming for Your Electricity, as GPU rental rates sored from $3.00 to $4.12 in two months  stopped out of long 6/$140-$145 puts spread, took profits on long 5/$70-$75 call spread took profits on long 3/$88-$90 call spread, took profits on long 4/$140-$145 puts spread   took profits on Long 2/$90-$95 call spread, took profits on Long 12/$117-$120 call spread   </vt:lpstr>
      <vt:lpstr>    Microsoft (MSFT)- Become the Second $4 trillion Company Microsoft Delivers Blowout Earnings  took profits on long 5/$430-$440 put spread Took profits on long 2/$330-$340 call spread, took profits on long 12/$320-$330 call spread took profits on long  9/$235-$245 call spread, took profits on long 7/$220-$210 call spread,     </vt:lpstr>
      <vt:lpstr>Meta (META) Meta Makes Major Investment in AMD  took profits on Long 8/$420-$430 call spread took profits on Long 5/$360-$370 vertical bull call spread, took profits on Long 9/$290-$300 vertical bear put spread, stopped out of Long 9/$190-$200 vertical bear put spread  </vt:lpstr>
      <vt:lpstr>   Apple (AAPL) Apple’s iPhone sales surge 20% in China  took profits on long 6/$220-$230 put spread, profits on Long 5/$225-$235 vertical bear put spread,  took profits on Long 8/$160-$170 call spread took profits on Long 6/$200-$210 bear put spread,   </vt:lpstr>
      <vt:lpstr>PowerPoint Presentation</vt:lpstr>
      <vt:lpstr>Alphabet (GOOGL) –  Alphabet to Issue 100-Year Bond to finance AI build out  took profits on long 12/$110-$120 call spread  took profits on long 12/$1,200-$1,230 bull call spread, took profits on long 9/$1,030-$1,080 vertical bull call spread</vt:lpstr>
      <vt:lpstr> Amazon (AMZN) – Antirust Target Amazon Plunges 12%, after missing its fourth-quarter earnings estimates took profits on long 3/$155-$160 bull call spread , took profits on long 2/$130-$135 bull call spread </vt:lpstr>
      <vt:lpstr>PowerPoint Presentation</vt:lpstr>
      <vt:lpstr>Netflix (NFLX) –  Justic Department Launches Antitrust Investigation of Netflix (NFLX) Long 5/$84-$89 call spread, Took profits on 11/$100-$102 call spread  took profits on long $1040-$1060 call spread, took profits on long 4/800-$810 call spread </vt:lpstr>
      <vt:lpstr>Palo Alto Networks (PANW)- Hacking never goes out of fashion Is AI Putting SaaS Out of Business? took profits on long 2/$260-$270 call spread, took profits on long 10/$130-$140 call spread</vt:lpstr>
      <vt:lpstr>  Advanced Micro Devices (AMD)- Recession fears programable logic devices took profits on long 2/$75-$80 call spread  </vt:lpstr>
      <vt:lpstr>Salesforce (CRM)- Is AI Putting SaaS Out of Business? took profits on long 12/$185-$195 call spread, took profits on long 9/$125-$130 vertical bull call spread took profits on long 8/$125-$130 vertical bull call spread </vt:lpstr>
      <vt:lpstr>Adobe (ADBE)- Is AI Putting SaaS Out of Business? The Quality Non-China tech play </vt:lpstr>
      <vt:lpstr>Snowflake (SNOW)- Blockbuster AI Earnings stopped out of long 4/$150-$255 call spread, took profits on long 12/$135-$140 call spread</vt:lpstr>
      <vt:lpstr>ProShares Ultra Technology ETF (ROM) – 2X Long Technology ETF took profits on long 10/$62-65 call spread</vt:lpstr>
      <vt:lpstr>MicroStrategy (MSTR) – Long Bitcoin Play Money is Moving out of Bitcoin Ethereum took profits on Long 6/$260-$270 call spread Took profits on long 6/$500-$510 put spread, took profits on long 6/$470-$480 put spread  took profits on long 6/$330-$340 call spread, stopped out of long 6/$335-$345 put spread  </vt:lpstr>
      <vt:lpstr>Oracle –(ORCL) – Spectacular Earnings Forecast but $100 billion in debt </vt:lpstr>
      <vt:lpstr>Zoom –(ZM) – Coming Back from the Dead took profits on 11/$72-50-$77.50 call spread</vt:lpstr>
      <vt:lpstr>PowerPoint Presentation</vt:lpstr>
      <vt:lpstr>PowerPoint Presentation</vt:lpstr>
      <vt:lpstr>The Second Half of the Barbell</vt:lpstr>
      <vt:lpstr>PowerPoint Presentation</vt:lpstr>
      <vt:lpstr> Goldman Sachs (GS) – BALLISTIC Goldman Sachs Beats, on record stock trading profits  took profits on long 3/$790-$800 call spread took profits on long 11/$700-$710 call spread , took profits on long 10/$700-$710 call spread took profits on long 9/$690-$700 call spread, stopped out of 3/$380-$390 call spread,  profits on long 12/$330-$350 call spread, took profits on long 11/$330-$350 call spread   </vt:lpstr>
      <vt:lpstr>Morgan Stanley (MS) - Upside Breakout! Morgan Stanley Rocks! The company’s stock traders had a record-breaking first quarter took profits on long $12/150-$155 call spread took profits on long $12/210-$220 call spread,, took profits on long $12/210-$220 call spread, Took profits on long $195-$205 call spread, took profits on long 4/$65-$70 call spread </vt:lpstr>
      <vt:lpstr>   JP Morgan Chase (JPM) –  Trump Sues JP Morgan (JPM) for $5 Billion took profits on long 9/$270-$280 call spread stopped out of 3/$235-$245 calls spread, profits on long 12/$210-$220 call spread,  took profits on long 11/$195-$205 call spread, took profits on 4/$215-225 put spread     </vt:lpstr>
      <vt:lpstr>Bank of America (BAC) – Upside Breakout? took profits on long long 12/$41-$44 call spread, took profits on long 4/$20-$23 call spread </vt:lpstr>
      <vt:lpstr>Citigroup (C) – Upside Breakout took profits on long long 12/$60-$65 call spread , took profits on long 4/$30-$35 call spread </vt:lpstr>
      <vt:lpstr>Charles Schwab (SCHW) – Upside Breakout took profits on long 4/$30-$35 call spread  </vt:lpstr>
      <vt:lpstr>Interactive Brokers (IBKR) – Upside Breakout? stopped out of long 3/$160-$170 call spread,  out of long 8/$110-$115 call spread ,  took profits on long 4/$60-$65 call spread </vt:lpstr>
      <vt:lpstr> Berkshire Hathaway (BRKB)- Ultimate defensive stock Berkshire Hathaway Builds Record Cash, at $334 billion – Is the new T Bill proxy stopped out of long 12/$405-$415 call spread, took profits on long 12/$320-$330 call spread  took profits on long 4/$260-$270 call spread, took profits on long 1/$290-$300 call spread   </vt:lpstr>
      <vt:lpstr>Blackrock (BLK)-Asset Collection Boom Blackrock Reports Record $12.5 trillion in Assets Under Management stopped out of 12/$1,000-$1,010 call spread, took profits on long 12/$850-$860 call spread  took profits on long 3/$770-$790 call spread, took profits on long 3/$310-$340 call spread </vt:lpstr>
      <vt:lpstr> SPDR Metals &amp; Mining ETF (XME) –  long 2/$28-$30 call spread</vt:lpstr>
      <vt:lpstr>Boeing (BA) – LEAPS Candidate Boeing is Beating on Deliveries. Boeing begins 2026 with 46 deliveries in January and 103 net new orders took profits on long 3/$195-$200 call spread     </vt:lpstr>
      <vt:lpstr>General Motors (GM) – Worst Off Trade War Victim Earnings better than expected plus interest rate beneficiary stopped out of long 4/$52.50-$57.50 put spread at cost, long 3/$53-$56 put spread  </vt:lpstr>
      <vt:lpstr>Package Delivery- United Parcel Service (UPS) –  UPS Deliveries Slow Worldwide, it the wake of the shutdown of its Kentucky hub after a fatal crash took profits on long 11/$130-$140 call spread</vt:lpstr>
      <vt:lpstr> Caterpillar (CAT)- Ag + Infrastructure + Housing long $630-$640 call spread stopped out of long 8/$310-$320 call spread, took profits on long 12/$220-$230 calls spread took profits on long 12/$145-$150 call spread, took profits on long 11/$125-$135 call spread  </vt:lpstr>
      <vt:lpstr> Deere &amp; Co. (DE)- Ag + Infrastructure + Housing  took profits on long 8/$330-$340 put spread stopped out of long 8/$330-$340 calls spread   </vt:lpstr>
      <vt:lpstr>    Freeport McMoRan - (FCX)- Coming Copper Crisis 50% copper tariff stopped out of 3/$55-$58 call spread, took profits on long 8/$34-$37 call spread  took profits on long 4/$37-$40 call spread, took profits on long 5/$42-$45 call spread, stopped out of long $48-$51 put spread, profits on long 6/$32-$35 call spread     </vt:lpstr>
      <vt:lpstr> Walt Disney (DIS) -Disney Beats Disney Dives on Earnings Bust, although streaming broke even versus an expected loss   </vt:lpstr>
      <vt:lpstr>Industrials Sector SPDR (XLI)- (GE), (MMM), (UNP), (UTX), (BA), (HON)</vt:lpstr>
      <vt:lpstr>  Union Pacific RR (UNP)- Big Stuff to Ship The Largest Railroad in History, may be the result of the Union Pacific (UNP)/Norfolk Southern merger worth $200 billion took profits on long 5/$200-$210 call spread took profits on 11/$150-$160 call spread </vt:lpstr>
      <vt:lpstr>  Walmart (WMT) – Trade War Victim Walmart Hits $1 Trillion Market Cap  took profit on Long 11/$125-$130 bear put spread, took profit on Long 10/$119-$121 bear put spread took profits on Long 8/$114-$117 bear put spread  </vt:lpstr>
      <vt:lpstr>  Costco (COST) – Trade War Victim suing Trump administration over tariffs, one third of sales from imports took profits on long 4/$840-$850 call spread    </vt:lpstr>
      <vt:lpstr> Delta Airlines (DAL) – Ticket Price Take Off The only airline with a refinery  </vt:lpstr>
      <vt:lpstr>Transports Sector SPDR (XTN)- Worst Hit Sector (ALGT),  (ALK), (JBLU), (LUV), (CHRW), (DAL) </vt:lpstr>
      <vt:lpstr>Health Care Sector (XLV) – Defensive Play and Cheap (JNJ), (PFE), (MRK), (GILD), (ACT), (AMGN)  </vt:lpstr>
      <vt:lpstr>Amgen (AMGN) took profits on long 7/$260-$270 bull call spread,  took profits on long 11/$185-$200 bull call spread</vt:lpstr>
      <vt:lpstr>Visa (V) – Stablecoin Competition took profits on long 2/$240-$250 bull call spread  took profits on long 10/$160-$170 bull call spread, took profits on long 6/$150-$160 bull call spread</vt:lpstr>
      <vt:lpstr>Consumer Discretionary SPDR (XLY) (DIS), (AMZN), (HD), (CMCSA), (MCD), (SBUX) </vt:lpstr>
      <vt:lpstr>Raytheon (RTX) stopped out of long $195-$200 call spread </vt:lpstr>
      <vt:lpstr>PowerPoint Presentation</vt:lpstr>
      <vt:lpstr>PowerPoint Presentation</vt:lpstr>
      <vt:lpstr>Bonds – Quicksand </vt:lpstr>
      <vt:lpstr>                 Treasury ETF (TLT) –  took profits on long 6/$88-$91 put spread stopped out of long 6/$80-$83 call spread, took profits on long 4/$84-$87 call spread  stopped out of long 1/$82-$85 call spread, took profits on long 10/$103-$106 put spread took profits on long 6/$$94-$97 put spread, took profits on long 5/$82-$85 calls spread                          </vt:lpstr>
      <vt:lpstr> Ten Year Treasury Yield ($TNX) – 4.25%  </vt:lpstr>
      <vt:lpstr> Junk Bonds (JNK) 6.57% Yield  </vt:lpstr>
      <vt:lpstr>Municipal Bonds (MUB) 3.10% Yield-  </vt:lpstr>
      <vt:lpstr>Emerging Market Debt (ELD) 5.41% Yield-  </vt:lpstr>
      <vt:lpstr>2X Short Treasuries (TBT)-Out of Favor</vt:lpstr>
      <vt:lpstr>Anally Capital Management (NLY) – Leveraged REIT Play Yield 13.19% took profits on long 12/$15-$16 call spread</vt:lpstr>
      <vt:lpstr>PowerPoint Presentation</vt:lpstr>
      <vt:lpstr>PowerPoint Presentation</vt:lpstr>
      <vt:lpstr>Foreign Currencies – Resurrection </vt:lpstr>
      <vt:lpstr>PowerPoint Presentation</vt:lpstr>
      <vt:lpstr>   Japanese Yen (FXY)   </vt:lpstr>
      <vt:lpstr>Euro (FXE)-</vt:lpstr>
      <vt:lpstr> British Pound (FXB)- </vt:lpstr>
      <vt:lpstr>Emerging Market Currencies (CEW)   </vt:lpstr>
      <vt:lpstr>PowerPoint Presentation</vt:lpstr>
      <vt:lpstr>PowerPoint Presentation</vt:lpstr>
      <vt:lpstr>Energy &amp; Commodities – Another Spike</vt:lpstr>
      <vt:lpstr>Oil-($WTIC) Sharpes Move in History, up 115%</vt:lpstr>
      <vt:lpstr>  United States Oil Fund (USO) </vt:lpstr>
      <vt:lpstr>Energy Select Sector SPDR (XLE)-No Performance! (XOM), (CVX), (SLB), (KMI), (EOG), (COP) </vt:lpstr>
      <vt:lpstr>ExxonMobil (XOM) - Windfall profits for rest of 2026 took profits on 5/$130-$140 call spread took profits on Long 4/$100-$105 call spread, took profits on long 12/$120-$125 put spread </vt:lpstr>
      <vt:lpstr>Occidental Petroleum (OXY) - Windfall profits for rest of 2026 took profits on 5/$45-$50 call spread, took profits on long 4/$59-$62 call spread  took profits on long 2/$55-$60 call spread, took profits on long 12/$77.50-$82.50 put spread </vt:lpstr>
      <vt:lpstr>Natural Gas (UNG) – Free Fall on Warm Winter took profits on Long January 2025 $7-8 Call Spread LEAPS</vt:lpstr>
      <vt:lpstr>  Cameco (CCJ) – Global Uranium Renaissance Microsoft to Reopen Three Mile Island to power AI data centers took profits on long 12/$41-$44 call spread, took profits on long 12/$35-$38 call spread,  took profits on long 5/$20-$23 bull call spread</vt:lpstr>
      <vt:lpstr>  Vistra Corp. (VST) – Global Uranium Renaissance took profits on long 2/$100-$110 call spread</vt:lpstr>
      <vt:lpstr>PowerPoint Presentation</vt:lpstr>
      <vt:lpstr>PowerPoint Presentation</vt:lpstr>
      <vt:lpstr>Precious Metals – Reaffirmed as “Risk On”</vt:lpstr>
      <vt:lpstr>PowerPoint Presentation</vt:lpstr>
      <vt:lpstr> Market Vectors Gold Miners ETF- (GDX) –  took profit on long 6/$207.50-$212.50 call spread, took profit on long 7/$200-$205 call spread  </vt:lpstr>
      <vt:lpstr>  Barrick Mining (B) took profit on long 1/$15.50-$16.50 call spread  </vt:lpstr>
      <vt:lpstr> Newmont Mining- (NEM)- Sometimes you Just Get Lucky took profits on long 10/$47-$50 call spread, took profits on long $55-60 call spread</vt:lpstr>
      <vt:lpstr>PowerPoint Presentation</vt:lpstr>
      <vt:lpstr>  Silver Miners - (SIL)-  </vt:lpstr>
      <vt:lpstr>  Wheaton Precious Metals - (WPM)- LEAPS Approaching Max Profit took profits on long 4/$39-$42 call spread  long 6/$75-$80 call spread-expires in 7 trading days , took profits on long 1/$36-$39 call spread </vt:lpstr>
      <vt:lpstr> Platinum- (PPLT)- 556,000-ounce shortage this year took profits on long 1/$36-$39 call spread </vt:lpstr>
      <vt:lpstr>PowerPoint Presentation</vt:lpstr>
      <vt:lpstr>Real Estate – AI Boom</vt:lpstr>
      <vt:lpstr>S&amp;P Case Shiller Slows S&amp;P Case Shiller Rises to -0.2% YOY in November, with its National Home Price Index Miami gained +3.2%, Tampa +2.0%, and Atlanta +1.5%. Seattle -1.4% San Francisco -1.3% </vt:lpstr>
      <vt:lpstr>Crown Castle International (CCI) – 4.68% yielding 5G cell phone tower REIT Eliot Management Pushes up stock with activist bid took profits on Long 8/$90-$95 call spread,</vt:lpstr>
      <vt:lpstr>US Home Construction Index (ITB) (DHI), (LEN), (PHM), (TOL), (NVR)   </vt:lpstr>
      <vt:lpstr> DH Horton (DHI) Earnings Hit on free upgrades eating into margins took profits on long 11/$165-$175  </vt:lpstr>
      <vt:lpstr>Trade Sheet- The Recession Trade So What Do We Do About All This?</vt:lpstr>
      <vt:lpstr>       Next Strategy Webinar   12:00 PM EST Wednesday, May 6, 2026  from Lake Tahoe      Email me questions at madhedgefundtrader@yahoo.com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Mad Hedge Fund Trader “Special Earthshaking Issue’”</dc:title>
  <dc:creator>Kathy OLoughlin</dc:creator>
  <cp:lastModifiedBy>Microsoft Office User</cp:lastModifiedBy>
  <cp:revision>1475</cp:revision>
  <cp:lastPrinted>2022-01-05T03:44:27Z</cp:lastPrinted>
  <dcterms:created xsi:type="dcterms:W3CDTF">2015-02-05T17:12:57Z</dcterms:created>
  <dcterms:modified xsi:type="dcterms:W3CDTF">2026-04-22T20:01:16Z</dcterms:modified>
</cp:coreProperties>
</file>