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5"/>
  </p:notesMasterIdLst>
  <p:sldIdLst>
    <p:sldId id="256" r:id="rId2"/>
    <p:sldId id="1810" r:id="rId3"/>
    <p:sldId id="888" r:id="rId4"/>
    <p:sldId id="1784" r:id="rId5"/>
    <p:sldId id="605" r:id="rId6"/>
    <p:sldId id="1651" r:id="rId7"/>
    <p:sldId id="1118" r:id="rId8"/>
    <p:sldId id="1765" r:id="rId9"/>
    <p:sldId id="1076" r:id="rId10"/>
    <p:sldId id="898" r:id="rId11"/>
    <p:sldId id="1812" r:id="rId12"/>
    <p:sldId id="1689" r:id="rId13"/>
    <p:sldId id="1824" r:id="rId14"/>
    <p:sldId id="1734" r:id="rId15"/>
    <p:sldId id="1397" r:id="rId16"/>
    <p:sldId id="1763" r:id="rId17"/>
    <p:sldId id="1033" r:id="rId18"/>
    <p:sldId id="1073" r:id="rId19"/>
    <p:sldId id="1744" r:id="rId20"/>
    <p:sldId id="1026" r:id="rId21"/>
    <p:sldId id="570" r:id="rId22"/>
    <p:sldId id="280" r:id="rId23"/>
    <p:sldId id="1511" r:id="rId24"/>
    <p:sldId id="1512" r:id="rId25"/>
    <p:sldId id="1544" r:id="rId26"/>
    <p:sldId id="1741" r:id="rId27"/>
    <p:sldId id="1545" r:id="rId28"/>
    <p:sldId id="1297" r:id="rId29"/>
    <p:sldId id="1542" r:id="rId30"/>
    <p:sldId id="563" r:id="rId31"/>
    <p:sldId id="835" r:id="rId32"/>
    <p:sldId id="613" r:id="rId33"/>
    <p:sldId id="1523" r:id="rId34"/>
    <p:sldId id="831" r:id="rId35"/>
    <p:sldId id="811" r:id="rId36"/>
    <p:sldId id="1047" r:id="rId37"/>
    <p:sldId id="1399" r:id="rId38"/>
    <p:sldId id="1072" r:id="rId39"/>
    <p:sldId id="764" r:id="rId40"/>
    <p:sldId id="765" r:id="rId41"/>
    <p:sldId id="1071" r:id="rId42"/>
    <p:sldId id="1501" r:id="rId43"/>
    <p:sldId id="1195" r:id="rId44"/>
    <p:sldId id="1743" r:id="rId45"/>
    <p:sldId id="1772" r:id="rId46"/>
    <p:sldId id="1776" r:id="rId47"/>
    <p:sldId id="1813" r:id="rId48"/>
    <p:sldId id="1070" r:id="rId49"/>
    <p:sldId id="1717" r:id="rId50"/>
    <p:sldId id="1718" r:id="rId51"/>
    <p:sldId id="1719" r:id="rId52"/>
    <p:sldId id="1720" r:id="rId53"/>
    <p:sldId id="1721" r:id="rId54"/>
    <p:sldId id="1722" r:id="rId55"/>
    <p:sldId id="1723" r:id="rId56"/>
    <p:sldId id="1726" r:id="rId57"/>
    <p:sldId id="1727" r:id="rId58"/>
    <p:sldId id="1724" r:id="rId59"/>
    <p:sldId id="840" r:id="rId60"/>
    <p:sldId id="1738" r:id="rId61"/>
    <p:sldId id="1068" r:id="rId62"/>
    <p:sldId id="1069" r:id="rId63"/>
    <p:sldId id="1566" r:id="rId64"/>
    <p:sldId id="1400" r:id="rId65"/>
    <p:sldId id="893" r:id="rId66"/>
    <p:sldId id="289" r:id="rId67"/>
    <p:sldId id="1054" r:id="rId68"/>
    <p:sldId id="994" r:id="rId69"/>
    <p:sldId id="1742" r:id="rId70"/>
    <p:sldId id="830" r:id="rId71"/>
    <p:sldId id="481" r:id="rId72"/>
    <p:sldId id="290" r:id="rId73"/>
    <p:sldId id="1133" r:id="rId74"/>
    <p:sldId id="1049" r:id="rId75"/>
    <p:sldId id="336" r:id="rId76"/>
    <p:sldId id="1804" r:id="rId77"/>
    <p:sldId id="1814" r:id="rId78"/>
    <p:sldId id="1777" r:id="rId79"/>
    <p:sldId id="654" r:id="rId80"/>
    <p:sldId id="659" r:id="rId81"/>
    <p:sldId id="655" r:id="rId82"/>
    <p:sldId id="1425" r:id="rId83"/>
    <p:sldId id="657" r:id="rId84"/>
    <p:sldId id="656" r:id="rId85"/>
    <p:sldId id="1500" r:id="rId86"/>
    <p:sldId id="1815" r:id="rId87"/>
    <p:sldId id="1778" r:id="rId88"/>
    <p:sldId id="1411" r:id="rId89"/>
    <p:sldId id="1412" r:id="rId90"/>
    <p:sldId id="1413" r:id="rId91"/>
    <p:sldId id="1414" r:id="rId92"/>
    <p:sldId id="1415" r:id="rId93"/>
    <p:sldId id="1816" r:id="rId94"/>
    <p:sldId id="1732" r:id="rId95"/>
    <p:sldId id="1827" r:id="rId96"/>
    <p:sldId id="388" r:id="rId97"/>
    <p:sldId id="312" r:id="rId98"/>
    <p:sldId id="1828" r:id="rId99"/>
    <p:sldId id="380" r:id="rId100"/>
    <p:sldId id="747" r:id="rId101"/>
    <p:sldId id="1422" r:id="rId102"/>
    <p:sldId id="313" r:id="rId103"/>
    <p:sldId id="1217" r:id="rId104"/>
    <p:sldId id="1592" r:id="rId105"/>
    <p:sldId id="1817" r:id="rId106"/>
    <p:sldId id="1769" r:id="rId107"/>
    <p:sldId id="1779" r:id="rId108"/>
    <p:sldId id="650" r:id="rId109"/>
    <p:sldId id="729" r:id="rId110"/>
    <p:sldId id="737" r:id="rId111"/>
    <p:sldId id="1733" r:id="rId112"/>
    <p:sldId id="999" r:id="rId113"/>
    <p:sldId id="1000" r:id="rId114"/>
    <p:sldId id="1451" r:id="rId115"/>
    <p:sldId id="1818" r:id="rId116"/>
    <p:sldId id="1130" r:id="rId117"/>
    <p:sldId id="1803" r:id="rId118"/>
    <p:sldId id="1005" r:id="rId119"/>
    <p:sldId id="1006" r:id="rId120"/>
    <p:sldId id="1586" r:id="rId121"/>
    <p:sldId id="1577" r:id="rId122"/>
    <p:sldId id="335" r:id="rId123"/>
    <p:sldId id="1826" r:id="rId124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05"/>
    <p:restoredTop sz="93101"/>
  </p:normalViewPr>
  <p:slideViewPr>
    <p:cSldViewPr snapToGrid="0">
      <p:cViewPr varScale="1">
        <p:scale>
          <a:sx n="118" d="100"/>
          <a:sy n="118" d="100"/>
        </p:scale>
        <p:origin x="26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microsoft.com/office/2015/10/relationships/revisionInfo" Target="revisionInfo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9C9971B9-E349-9364-2BC0-7C4CCDC9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>
            <a:extLst>
              <a:ext uri="{FF2B5EF4-FFF2-40B4-BE49-F238E27FC236}">
                <a16:creationId xmlns:a16="http://schemas.microsoft.com/office/drawing/2014/main" id="{778A7917-0D20-3205-0E89-F63A06CAC9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>
            <a:extLst>
              <a:ext uri="{FF2B5EF4-FFF2-40B4-BE49-F238E27FC236}">
                <a16:creationId xmlns:a16="http://schemas.microsoft.com/office/drawing/2014/main" id="{E5FE94DB-5E23-8AC5-CD12-D66145A3A9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4904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75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>
          <a:extLst>
            <a:ext uri="{FF2B5EF4-FFF2-40B4-BE49-F238E27FC236}">
              <a16:creationId xmlns:a16="http://schemas.microsoft.com/office/drawing/2014/main" id="{1E46299A-4F02-A5CC-CE84-F06C0ACAD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>
            <a:extLst>
              <a:ext uri="{FF2B5EF4-FFF2-40B4-BE49-F238E27FC236}">
                <a16:creationId xmlns:a16="http://schemas.microsoft.com/office/drawing/2014/main" id="{7721ED51-6C29-93EF-0799-F40D0F889B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>
            <a:extLst>
              <a:ext uri="{FF2B5EF4-FFF2-40B4-BE49-F238E27FC236}">
                <a16:creationId xmlns:a16="http://schemas.microsoft.com/office/drawing/2014/main" id="{02BC3E61-9CDD-E6EC-53F8-3D5DEC40A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616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B7FA51F0-1085-2828-22C9-0D2866AF5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A4FF6D98-ED0C-9AD9-2744-40ABEA67E8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8E4945A-98E3-CFA1-3923-6BCA92D164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046483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791E79C-C442-FF98-6792-4524E3169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716DA26E-6229-D749-EC97-5E73C96A85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B55AFFE-F0E2-E30C-7B17-73C6B1F58D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135012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F92A55C7-10D3-A465-8638-3C0948991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78FCE6D7-F7CD-D0D4-D970-B0F82D675E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F5B741EB-4D3C-5C01-AE3C-51319E301A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378509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C3FFAC80-D141-2072-936B-7135EC73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3D6C06E-D7BC-BC6B-FE07-05A0BA175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A2E55A69-64F8-5BA9-0D19-335DE07FB2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30123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844E743A-AA03-1D46-AE6C-4189AA68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11BFFB16-1F9C-E1D8-B08F-96ACC267B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39C4AC6-89DE-2B83-07CF-AC32A3662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86996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F481D27-244C-6CA1-B86B-5560CEA2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3844CB6-716F-F67A-FEC2-B91006E8E4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C6A9D42A-3B33-A67A-1DE0-02683446EB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7972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3D0E9DF-179C-925E-5097-2DCB8BA1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EFC149F-7A79-0DDE-D706-9251395AB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D0E3D4AF-5D73-0776-1944-7AB6FEF96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28974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1663627-7EAA-27EF-5203-E25507CE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558063-63DC-2644-B207-D2146F4CA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C0FEB3B-37F2-3BFA-E5AD-18C9D608E2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239907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06B9741-75C3-957B-F202-EA39E9CA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35F7219-FCA8-4B1E-6D62-B50322418A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F85F3A6-C4CF-AE31-5043-1BA22C522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07030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6BF1D1BF-37E0-25A4-FE0B-05186275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B68310D-C3DD-D39B-50D7-8DCA21282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1742B2C-B8D6-58B0-F57F-7809210EF1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67115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D8426419-534A-E4C2-2391-F0A6318C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8F6D616-C05C-6811-771E-E640BE882F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FC5B777-6107-0A54-C2A0-C7C9F5C6C0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7425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5A5C02A-B001-BE3F-66DF-A02A0474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CB57E2-833D-B4AB-A205-3F63CCBF7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2B2D96D-7B24-3904-6EF4-DAA7D0DBE6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03093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1F700449-311D-F6A7-9AC5-141FA7E0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D84E15B-3B3E-38BC-196E-DEA6A7B8C1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7F8CA8A5-D58B-F914-3403-B28096AD8E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226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F4CB48FD-3168-2235-8EC9-3628A44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>
            <a:extLst>
              <a:ext uri="{FF2B5EF4-FFF2-40B4-BE49-F238E27FC236}">
                <a16:creationId xmlns:a16="http://schemas.microsoft.com/office/drawing/2014/main" id="{E69D4068-7538-C78A-4543-0D7A1799C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>
            <a:extLst>
              <a:ext uri="{FF2B5EF4-FFF2-40B4-BE49-F238E27FC236}">
                <a16:creationId xmlns:a16="http://schemas.microsoft.com/office/drawing/2014/main" id="{F24D0FAE-D84D-DA79-03AA-2F54D6DB97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95076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604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788F1FB4-36AB-37C9-DB88-45965A5F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33A32429-5F85-C297-A9DB-1CE88A786A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71CCE20D-FF12-DD1A-1808-294E36134A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03143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63EBE778-11EC-43E2-0220-99AA143D1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16B01E0E-757B-B7F4-E25A-7E4D1E02D8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D0B4C6BC-0D8E-ECBD-2DDF-593CEAF808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985766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123E51D6-1AAF-C9CC-7287-9E907428E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973C4E02-68FE-BB26-86BF-F2CDB2B1DE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62DB03F2-0726-8B5E-BE8D-1B48690A51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579824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>
          <a:extLst>
            <a:ext uri="{FF2B5EF4-FFF2-40B4-BE49-F238E27FC236}">
              <a16:creationId xmlns:a16="http://schemas.microsoft.com/office/drawing/2014/main" id="{F981E1DD-8AF0-EDF3-67B0-C174508C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>
            <a:extLst>
              <a:ext uri="{FF2B5EF4-FFF2-40B4-BE49-F238E27FC236}">
                <a16:creationId xmlns:a16="http://schemas.microsoft.com/office/drawing/2014/main" id="{A9E6A2E7-F3D2-D13E-9BA5-9AF787E5E1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>
            <a:extLst>
              <a:ext uri="{FF2B5EF4-FFF2-40B4-BE49-F238E27FC236}">
                <a16:creationId xmlns:a16="http://schemas.microsoft.com/office/drawing/2014/main" id="{B941091C-8729-7B5F-7F8E-BEEB05A98B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2166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>
          <a:extLst>
            <a:ext uri="{FF2B5EF4-FFF2-40B4-BE49-F238E27FC236}">
              <a16:creationId xmlns:a16="http://schemas.microsoft.com/office/drawing/2014/main" id="{CE9B9D21-C49D-3DD2-9F0E-6317D0F04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>
            <a:extLst>
              <a:ext uri="{FF2B5EF4-FFF2-40B4-BE49-F238E27FC236}">
                <a16:creationId xmlns:a16="http://schemas.microsoft.com/office/drawing/2014/main" id="{48658FB6-84E0-02D4-68CF-000AF9BEC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>
            <a:extLst>
              <a:ext uri="{FF2B5EF4-FFF2-40B4-BE49-F238E27FC236}">
                <a16:creationId xmlns:a16="http://schemas.microsoft.com/office/drawing/2014/main" id="{6BDCACDA-26D4-B161-019E-B44EC797B6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8244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FC87D327-4950-E98D-28CD-071308D5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>
            <a:extLst>
              <a:ext uri="{FF2B5EF4-FFF2-40B4-BE49-F238E27FC236}">
                <a16:creationId xmlns:a16="http://schemas.microsoft.com/office/drawing/2014/main" id="{D6B0FCF3-16F2-1785-3FD5-D2B6641D8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>
            <a:extLst>
              <a:ext uri="{FF2B5EF4-FFF2-40B4-BE49-F238E27FC236}">
                <a16:creationId xmlns:a16="http://schemas.microsoft.com/office/drawing/2014/main" id="{AD26344B-BBA1-798D-AE0C-E9379B294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40049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55C9CE1B-DE69-6CD9-F93F-39FA5AE9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>
            <a:extLst>
              <a:ext uri="{FF2B5EF4-FFF2-40B4-BE49-F238E27FC236}">
                <a16:creationId xmlns:a16="http://schemas.microsoft.com/office/drawing/2014/main" id="{2B6E264C-9172-079B-9F03-8B3A862FD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>
            <a:extLst>
              <a:ext uri="{FF2B5EF4-FFF2-40B4-BE49-F238E27FC236}">
                <a16:creationId xmlns:a16="http://schemas.microsoft.com/office/drawing/2014/main" id="{34C715A0-F10D-D795-18BB-3CC4456363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811656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1675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0968-8DF7-4BB7-1765-EAD62FFF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6E796-B577-4332-7C72-2C7043B30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C4899-B6D2-420E-AB1A-471BE448D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6AEDB-78E4-1CBE-F4C8-4447B917E2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4741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041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773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E337D-1959-EDF1-B287-DF7071498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EA4027-3064-485F-332E-ED6BF7117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CA331-06E6-0061-34E1-F9FE31A0D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D1AC3-92B1-6EE9-86CF-7C1FDE69F5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26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5.sv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1.png"/><Relationship Id="rId4" Type="http://schemas.openxmlformats.org/officeDocument/2006/relationships/image" Target="../media/image160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9.png"/><Relationship Id="rId5" Type="http://schemas.openxmlformats.org/officeDocument/2006/relationships/image" Target="../media/image168.jpeg"/><Relationship Id="rId4" Type="http://schemas.openxmlformats.org/officeDocument/2006/relationships/image" Target="../media/image3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5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5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mailto:madhedgefundtrader@yahoo.com" TargetMode="Externa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7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88.png"/><Relationship Id="rId4" Type="http://schemas.openxmlformats.org/officeDocument/2006/relationships/notesSlide" Target="../notesSlides/notesSlide9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sv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5.sv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“It’s All About AI”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May 6, 2026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ACB5C-7CB3-263C-CC18-8E580CAC7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400" y="1483536"/>
            <a:ext cx="4620399" cy="331675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+1,000 to 214,000 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13216-9A6E-829C-CD61-0FE136EB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096" y="1637000"/>
            <a:ext cx="5031059" cy="50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 (XOM) - Windfall profits for rest of 2026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5/$130-$140 call spread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08B445-BE8D-1C3B-FAD1-C9D933F4B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299" y="1550276"/>
            <a:ext cx="5979401" cy="492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 - Windfall profits for rest of 2026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5/$45-$50 call spread, 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E44A55-4AC5-F879-C7E7-8FCC5A458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319048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Oversupply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8BE102-7FAA-04CF-4F03-479CFAA60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219200"/>
            <a:ext cx="6286500" cy="5181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12/$41-$44 call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3B34A1-6926-5870-837C-9AD3BA5F6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463" y="1739900"/>
            <a:ext cx="5855073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>
          <a:extLst>
            <a:ext uri="{FF2B5EF4-FFF2-40B4-BE49-F238E27FC236}">
              <a16:creationId xmlns:a16="http://schemas.microsoft.com/office/drawing/2014/main" id="{199C0AB9-9EAA-98B4-C0D8-942DD13A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>
            <a:extLst>
              <a:ext uri="{FF2B5EF4-FFF2-40B4-BE49-F238E27FC236}">
                <a16:creationId xmlns:a16="http://schemas.microsoft.com/office/drawing/2014/main" id="{67A2978D-DD74-23AA-695C-36B10A71B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315" y="87086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Vistra Corp. (VST)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2/$100-$110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3D31A8-7E6E-1764-268E-D9F99DF1A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1536700"/>
            <a:ext cx="6051550" cy="49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121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51CEB-EF10-B6C6-C04D-39A8B0710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16E46-A637-D9A2-1077-717A310B1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BA5F4E-CB85-5CE0-FE9A-492DFA44D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288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DA6F-1F2B-E691-D431-CC5D75C9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48C58-CE17-E391-60A0-75C2DB6F5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205" y="1637000"/>
            <a:ext cx="11835224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*Precious metals get crushed on US dollar interest rate spike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*Gold is viewed as a </a:t>
            </a:r>
            <a:r>
              <a:rPr lang="en-US" sz="2000" b="1" dirty="0">
                <a:solidFill>
                  <a:schemeClr val="tx1"/>
                </a:solidFill>
              </a:rPr>
              <a:t>“safe asset” </a:t>
            </a:r>
            <a:r>
              <a:rPr lang="en-US" sz="2000" dirty="0">
                <a:solidFill>
                  <a:schemeClr val="tx1"/>
                </a:solidFill>
              </a:rPr>
              <a:t>avoiding overvaluations of stocks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and the uncertainty of crypto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*Falling interest rates </a:t>
            </a:r>
            <a:r>
              <a:rPr lang="en-US" sz="2000" dirty="0">
                <a:solidFill>
                  <a:schemeClr val="tx1"/>
                </a:solidFill>
              </a:rPr>
              <a:t>give gold a boost with less yield competition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*The central banks </a:t>
            </a:r>
            <a:r>
              <a:rPr lang="en-US" sz="2000" dirty="0">
                <a:solidFill>
                  <a:schemeClr val="tx1"/>
                </a:solidFill>
              </a:rPr>
              <a:t>are going to step in soon along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with a new round of speculative buyers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*Gold will be a huge buy </a:t>
            </a:r>
            <a:r>
              <a:rPr lang="en-US" sz="2000" dirty="0">
                <a:solidFill>
                  <a:schemeClr val="tx1"/>
                </a:solidFill>
              </a:rPr>
              <a:t>once the war ends and interest rates fall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hape 492">
            <a:extLst>
              <a:ext uri="{FF2B5EF4-FFF2-40B4-BE49-F238E27FC236}">
                <a16:creationId xmlns:a16="http://schemas.microsoft.com/office/drawing/2014/main" id="{36E8090C-1E8A-03CB-AB29-19E20F239B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Reaffirmed as “Risk On”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E5A03EED-F1C3-C94F-F094-FE5914DDC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184" y="3429000"/>
            <a:ext cx="2958867" cy="294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4826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075EB-64D7-057E-4681-265A61411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0503877A-841A-5FA4-EE72-6F9B05B232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493D4441-9243-D0A6-D1B3-0FA868A7281B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F091280-1D83-AE10-06E5-2AE33C5C137A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E2D17D1-3CFF-A473-CADF-A2E7F5CE8E28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499">
            <a:extLst>
              <a:ext uri="{FF2B5EF4-FFF2-40B4-BE49-F238E27FC236}">
                <a16:creationId xmlns:a16="http://schemas.microsoft.com/office/drawing/2014/main" id="{34745F0F-778B-E2FA-72F9-E0968C75F05D}"/>
              </a:ext>
            </a:extLst>
          </p:cNvPr>
          <p:cNvSpPr txBox="1">
            <a:spLocks/>
          </p:cNvSpPr>
          <p:nvPr/>
        </p:nvSpPr>
        <p:spPr>
          <a:xfrm>
            <a:off x="508575" y="831516"/>
            <a:ext cx="1080783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algn="ctr">
              <a:buClr>
                <a:schemeClr val="dk1"/>
              </a:buClr>
              <a:buSzPct val="25000"/>
            </a:pP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 Headed for $5,000....or $10,000?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12/$355-$360 call spread – expires in 7 trading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6/$275-$285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5/$275-$285 call spread</a:t>
            </a:r>
            <a:b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6/$275-$285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08F55-47BB-E265-3272-022334E01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223" y="3516438"/>
            <a:ext cx="3024419" cy="3024419"/>
          </a:xfrm>
          <a:prstGeom prst="rect">
            <a:avLst/>
          </a:prstGeom>
        </p:spPr>
      </p:pic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FE8D55D0-8529-8014-F196-17CD4B779C35}"/>
              </a:ext>
            </a:extLst>
          </p:cNvPr>
          <p:cNvSpPr/>
          <p:nvPr/>
        </p:nvSpPr>
        <p:spPr>
          <a:xfrm>
            <a:off x="202081" y="5028647"/>
            <a:ext cx="1450804" cy="10117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41415B-5424-7B85-F3EB-E739D21E4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224" y="1799747"/>
            <a:ext cx="5752082" cy="474111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57E71E-F026-6383-8F64-6E4B889526F3}"/>
              </a:ext>
            </a:extLst>
          </p:cNvPr>
          <p:cNvCxnSpPr>
            <a:cxnSpLocks/>
          </p:cNvCxnSpPr>
          <p:nvPr/>
        </p:nvCxnSpPr>
        <p:spPr>
          <a:xfrm flipV="1">
            <a:off x="1857307" y="3227401"/>
            <a:ext cx="7742462" cy="229322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28211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6A9AA-A08A-CAB0-82A4-F8155D46A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110" y="4486257"/>
            <a:ext cx="3097897" cy="2034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3C8E70-E205-F700-28E5-BFEF53DB6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260" y="1582021"/>
            <a:ext cx="5991589" cy="493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Mining (B)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6164F-844A-0038-D9B4-A4CEAA927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127" y="4978609"/>
            <a:ext cx="2627154" cy="1269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39EE17-57FB-C521-2BA1-426E725BE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50" y="12065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C9F54-DB30-A016-1B94-8FE615C8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C5E65-536E-FB3A-0B2F-B74DC6E27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8C542-3BF0-71B7-A402-C9D72B0F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65" y="0"/>
            <a:ext cx="8967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1388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121229" y="0"/>
            <a:ext cx="908957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you Just Get Lucky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10/$47-$50 call spread, 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2C3FE-072E-45FD-3C38-3F31D447E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628" y="5055287"/>
            <a:ext cx="3021042" cy="1332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5E7E79-50F3-DFCA-683F-273AEA08B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764" y="13335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AA360-9B45-E27E-03A1-02AD29062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0A7537-F905-8CD4-1819-49433AF7E7F4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98E30C-CA74-9118-4554-E02577D16CEA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F9F84047-247D-CC4A-4C98-F9EED1473C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08DA19BB-4750-EDC9-79E2-AE65FA451059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54E7EAC-FE22-3C2C-C9A0-4B18D95A6A02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46ED1DF-2C1F-5B61-85AF-A5E3798E64CF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513">
            <a:extLst>
              <a:ext uri="{FF2B5EF4-FFF2-40B4-BE49-F238E27FC236}">
                <a16:creationId xmlns:a16="http://schemas.microsoft.com/office/drawing/2014/main" id="{03200B51-5FCD-3FFC-190D-D482063A8C12}"/>
              </a:ext>
            </a:extLst>
          </p:cNvPr>
          <p:cNvSpPr txBox="1">
            <a:spLocks/>
          </p:cNvSpPr>
          <p:nvPr/>
        </p:nvSpPr>
        <p:spPr>
          <a:xfrm>
            <a:off x="314787" y="517363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iShares Silver Trust (SLV)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Better Play Industrial demand, solar panels, electric cars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24F35F61-224C-3FB8-9D29-A573DBD28996}"/>
              </a:ext>
            </a:extLst>
          </p:cNvPr>
          <p:cNvSpPr/>
          <p:nvPr/>
        </p:nvSpPr>
        <p:spPr>
          <a:xfrm>
            <a:off x="9702493" y="1273789"/>
            <a:ext cx="2363616" cy="169675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2025</a:t>
            </a:r>
            <a:br>
              <a:rPr lang="en-US" sz="2400" dirty="0"/>
            </a:br>
            <a:r>
              <a:rPr lang="en-US" sz="2400" dirty="0"/>
              <a:t>Target</a:t>
            </a:r>
            <a:br>
              <a:rPr lang="en-US" sz="2400" dirty="0"/>
            </a:br>
            <a:r>
              <a:rPr lang="en-US" sz="2400" dirty="0"/>
              <a:t>$50</a:t>
            </a:r>
            <a:br>
              <a:rPr lang="en-US" sz="2400" dirty="0"/>
            </a:br>
            <a:r>
              <a:rPr lang="en-US" sz="2400" dirty="0"/>
              <a:t>+50%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70461-3F02-A9FF-A6BB-C29418F8A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8806" y="3696244"/>
            <a:ext cx="2777003" cy="2777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9F9282-1FCF-1B1D-348B-CCB33758B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834" y="1291647"/>
            <a:ext cx="6286500" cy="51816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72608F-2C52-26ED-1D73-1A595163C0D7}"/>
              </a:ext>
            </a:extLst>
          </p:cNvPr>
          <p:cNvCxnSpPr>
            <a:cxnSpLocks/>
          </p:cNvCxnSpPr>
          <p:nvPr/>
        </p:nvCxnSpPr>
        <p:spPr>
          <a:xfrm flipV="1">
            <a:off x="2198915" y="3181571"/>
            <a:ext cx="8066314" cy="28847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87177386-E7D0-0331-1051-FD31AB92DCFB}"/>
              </a:ext>
            </a:extLst>
          </p:cNvPr>
          <p:cNvSpPr/>
          <p:nvPr/>
        </p:nvSpPr>
        <p:spPr>
          <a:xfrm>
            <a:off x="2461195" y="5482647"/>
            <a:ext cx="152400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72698835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F6A25-2221-FC1C-0C88-48BED9A06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422" y="4480646"/>
            <a:ext cx="2911927" cy="19374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111702-0537-454B-D991-ADA0B5BF4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614" y="850899"/>
            <a:ext cx="6867136" cy="566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6/$75-$80 call spread-expires in 7 trading days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EC022-4B06-52C3-DDD9-2AED72A1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776" y="5656993"/>
            <a:ext cx="2526254" cy="604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13B2AD-19C7-2425-9EB8-75329D0C7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009" y="1326291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0EB75-EDC1-A30B-FDDE-83FBDD7F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900" y="4381501"/>
            <a:ext cx="2692399" cy="2019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A9F89E-E64E-E995-F290-FB64709CC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2192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13320-1EA4-C964-B17E-235643E4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0C2CA-7D1D-5876-6EFD-C8D15EF765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748E1D-A6EF-E49D-24E4-3C4213FC1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78" y="0"/>
            <a:ext cx="10424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6738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Stuck in the Mud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sz="1800" b="1" dirty="0"/>
              <a:t>*New Home Sales </a:t>
            </a:r>
            <a:r>
              <a:rPr lang="en-US" sz="1800" dirty="0"/>
              <a:t>Jump in February and March as the drag from harsh weather faded,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*But higher ​</a:t>
            </a:r>
            <a:r>
              <a:rPr lang="en-US" sz="1800" b="1" dirty="0"/>
              <a:t>mortgage rates </a:t>
            </a:r>
            <a:r>
              <a:rPr lang="en-US" sz="1800" dirty="0"/>
              <a:t>and the impact of the </a:t>
            </a:r>
            <a:r>
              <a:rPr lang="en-US" sz="1800" b="1" dirty="0"/>
              <a:t>Iran War </a:t>
            </a:r>
            <a:r>
              <a:rPr lang="en-US" sz="1800" dirty="0"/>
              <a:t>could limit further gains.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*New home sales surged </a:t>
            </a:r>
            <a:r>
              <a:rPr lang="en-US" sz="1800" b="1" dirty="0"/>
              <a:t>7.4% </a:t>
            </a:r>
            <a:r>
              <a:rPr lang="en-US" sz="1800" dirty="0"/>
              <a:t>to a seasonally adjusted annualized rate of 682,000 units in March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*Sales ​increased to a rate of </a:t>
            </a:r>
            <a:r>
              <a:rPr lang="en-US" sz="1800" b="1" dirty="0"/>
              <a:t>635,000 units in February </a:t>
            </a:r>
            <a:r>
              <a:rPr lang="en-US" sz="1800" dirty="0"/>
              <a:t>from 583,000 ​units in January, when they were weighed down by winter ⁠storms.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*U.S. Single Family Homebuilding Increased to a </a:t>
            </a:r>
            <a:r>
              <a:rPr lang="en-US" sz="1800" b="1" dirty="0"/>
              <a:t>13-Month High in March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*But the improvement was likely a blip as </a:t>
            </a:r>
            <a:r>
              <a:rPr lang="en-US" sz="1800" b="1" dirty="0"/>
              <a:t>permits for future</a:t>
            </a:r>
            <a:br>
              <a:rPr lang="en-US" sz="1800" b="1" dirty="0"/>
            </a:br>
            <a:r>
              <a:rPr lang="en-US" sz="1800" b="1" dirty="0"/>
              <a:t> construction </a:t>
            </a:r>
            <a:r>
              <a:rPr lang="en-US" sz="1800" dirty="0"/>
              <a:t>fell sharply and confidence among builder</a:t>
            </a:r>
            <a:br>
              <a:rPr lang="en-US" sz="1800" dirty="0"/>
            </a:br>
            <a:r>
              <a:rPr lang="en-US" sz="1800" dirty="0"/>
              <a:t> remained subdued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*Pending Home Sales Rise 0.5% </a:t>
            </a:r>
            <a:r>
              <a:rPr lang="en-US" sz="1800" dirty="0"/>
              <a:t>last month to 73.7 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b="1" dirty="0"/>
            </a:br>
            <a:br>
              <a:rPr lang="en-US" sz="1800" b="1" dirty="0"/>
            </a:br>
            <a:endParaRPr lang="en-US" sz="1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CDBB5-CC91-73A3-6B8C-945E55A15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079" y="4539343"/>
            <a:ext cx="4051228" cy="211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</a:t>
            </a:r>
            <a:r>
              <a:rPr lang="en-US" sz="2400" b="1"/>
              <a:t>P Cotality Case </a:t>
            </a:r>
            <a:r>
              <a:rPr lang="en-US" sz="2400" b="1" dirty="0"/>
              <a:t>Shiller Slows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Cotality Rises to -0.2% YOY in November,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Miami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3.2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Tampa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2.0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Atlanta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1.5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Seattle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-1.4%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San Francisco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-1.3%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3BCA-243C-28B4-F357-59475B39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24" y="1805568"/>
            <a:ext cx="6502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779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4.68%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8/$90-$95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D063B-BDD3-43C0-CF48-16E1710A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5414" y="4571273"/>
            <a:ext cx="2012090" cy="2012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774A61-454D-F4FC-D3C2-29A99A1FF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875" y="1584951"/>
            <a:ext cx="6064250" cy="499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D1A2A-CEDC-B705-69DE-39D60DBFB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321" y="4460789"/>
            <a:ext cx="3205950" cy="1762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8AF646-5BCC-FA7B-9AB9-ABBBA1F8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446" y="2872519"/>
            <a:ext cx="1988204" cy="1491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61FC7-A918-0B40-45E8-710548C76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350" y="11303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93558" y="-136393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br>
              <a:rPr lang="en-US" sz="2400" b="1" dirty="0">
                <a:sym typeface="Calibri"/>
              </a:rPr>
            </a:br>
            <a:r>
              <a:rPr lang="en-US" sz="2400" b="1" dirty="0">
                <a:sym typeface="Calibri"/>
              </a:rPr>
              <a:t>Stocks – Melt Up</a:t>
            </a: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380999" y="1216738"/>
            <a:ext cx="1169125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latin typeface="+mj-lt"/>
              </a:rPr>
              <a:t>The S&amp;P 500 Just Had Its Best </a:t>
            </a:r>
            <a:r>
              <a:rPr lang="en-US" sz="1800" b="1" dirty="0">
                <a:latin typeface="+mj-lt"/>
              </a:rPr>
              <a:t>April Since 2020 </a:t>
            </a:r>
            <a:r>
              <a:rPr lang="en-US" sz="1800" dirty="0">
                <a:latin typeface="+mj-lt"/>
              </a:rPr>
              <a:t>— Now Comes the Hard Part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 Tech has Discounted Great Earnings, </a:t>
            </a:r>
            <a:r>
              <a:rPr lang="en-US" sz="1800" b="1" dirty="0">
                <a:latin typeface="+mj-lt"/>
              </a:rPr>
              <a:t>and they delivered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b="1" dirty="0">
                <a:latin typeface="+mj-lt"/>
              </a:rPr>
              <a:t>*</a:t>
            </a:r>
            <a:r>
              <a:rPr lang="en-US" sz="1800" b="1" dirty="0"/>
              <a:t>Intel </a:t>
            </a:r>
            <a:r>
              <a:rPr lang="en-US" sz="1800" dirty="0"/>
              <a:t>Rockets 22%, on a spectacular earnings report, </a:t>
            </a:r>
            <a:br>
              <a:rPr lang="en-US" sz="1800" dirty="0">
                <a:latin typeface="+mj-lt"/>
              </a:rPr>
            </a:br>
            <a:br>
              <a:rPr lang="en-US" sz="1800" b="1" dirty="0">
                <a:latin typeface="+mj-lt"/>
              </a:rPr>
            </a:br>
            <a:r>
              <a:rPr lang="en-US" sz="1800" b="1" dirty="0">
                <a:latin typeface="+mj-lt"/>
              </a:rPr>
              <a:t>*Schlumberger (SLB) </a:t>
            </a:r>
            <a:r>
              <a:rPr lang="en-US" sz="1800" dirty="0">
                <a:latin typeface="+mj-lt"/>
              </a:rPr>
              <a:t>Jumps on Business Realignment </a:t>
            </a:r>
            <a:br>
              <a:rPr lang="en-US" sz="1800" dirty="0">
                <a:latin typeface="+mj-lt"/>
              </a:rPr>
            </a:br>
            <a:br>
              <a:rPr lang="en-US" sz="1800" b="1" dirty="0">
                <a:latin typeface="+mj-lt"/>
              </a:rPr>
            </a:br>
            <a:r>
              <a:rPr lang="en-US" sz="1800" b="1" dirty="0">
                <a:latin typeface="+mj-lt"/>
              </a:rPr>
              <a:t>*</a:t>
            </a:r>
            <a:r>
              <a:rPr lang="en-US" sz="1800" b="1" dirty="0"/>
              <a:t>Defense Stocks </a:t>
            </a:r>
            <a:r>
              <a:rPr lang="en-US" sz="1800" dirty="0"/>
              <a:t>Buy the Rumor but Sell the News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*Tesla Lease Returns </a:t>
            </a:r>
            <a:r>
              <a:rPr lang="en-US" sz="1800" dirty="0"/>
              <a:t>Set Up Burgeoning Used EV market 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*Baker Hughs (BKR) </a:t>
            </a:r>
            <a:r>
              <a:rPr lang="en-US" sz="1800" dirty="0"/>
              <a:t>Sees Booming Business as tighter global supplies driven</a:t>
            </a:r>
            <a:br>
              <a:rPr lang="en-US" sz="1800" dirty="0"/>
            </a:br>
            <a:r>
              <a:rPr lang="en-US" sz="1800" dirty="0"/>
              <a:t> by ‌the Middle East conflict highlight the need for investment </a:t>
            </a:r>
            <a:br>
              <a:rPr lang="en-US" sz="1800" dirty="0"/>
            </a:br>
            <a:br>
              <a:rPr lang="en-US" sz="1800" b="1" dirty="0"/>
            </a:br>
            <a:r>
              <a:rPr lang="en-US" sz="1800" b="1" dirty="0"/>
              <a:t>*Alphabet (GOOGL) </a:t>
            </a:r>
            <a:r>
              <a:rPr lang="en-US" sz="1800" dirty="0"/>
              <a:t>to Invest $40 Billion in Anthropic, popping (GOOGL) shares.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*The Avis (CAR) </a:t>
            </a:r>
            <a:r>
              <a:rPr lang="en-US" sz="1800" dirty="0"/>
              <a:t>Short Squeeze Ends. The car-rental company Avis Budget Group</a:t>
            </a:r>
            <a:br>
              <a:rPr lang="en-US" sz="1800" dirty="0"/>
            </a:br>
            <a:r>
              <a:rPr lang="en-US" sz="1800" dirty="0"/>
              <a:t> Inc.’s (CAR) stock cratered, wiping out all but a sliver of its 600% meme gains</a:t>
            </a:r>
            <a:endParaRPr lang="en-US" sz="18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34B067-7770-166A-F5D3-8B8D1F826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184" y="3429000"/>
            <a:ext cx="3311072" cy="33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8592"/>
      </p:ext>
    </p:extLst>
  </p:cSld>
  <p:clrMapOvr>
    <a:masterClrMapping/>
  </p:clrMapOvr>
  <p:transition spd="slow">
    <p:cut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>
                <a:latin typeface="+mj-lt"/>
              </a:rPr>
              <a:t>DH Horton (DHI)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Earnings Hit on free upgrades eating into margins</a:t>
            </a:r>
            <a:br>
              <a:rPr lang="en-US" sz="20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11/$165-$175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26673-4CC3-B087-217B-F0F65FE8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081" y="4255873"/>
            <a:ext cx="2208427" cy="2208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3F50B3-7786-D2CB-C9C7-A6AB97D2B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312" y="1516063"/>
            <a:ext cx="6003376" cy="494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 The Recession Trade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–buy only big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sell over $30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76921" y="559312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PM EST Wednesday, May 20, 2026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madhedgefundtrader@yahoo.com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3B83B4-F3EF-8F22-E962-A837E66C5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339" y="1046058"/>
            <a:ext cx="4340563" cy="376330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E5A0A-8895-862D-EA87-46F625140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B0C61-4BE9-6437-127B-DBDC8AA65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98B59-FB23-980F-3143-4D8083F48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01A091FC-936F-4500-CB1F-871EFF6E7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500" y="628650"/>
            <a:ext cx="110744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B3DB0-3AF6-AD56-59FE-5798E708E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A0C06-2436-4F9E-DFC4-6D710DBB1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What Are HALO Stocks?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4245C-4A71-69A3-333E-A2C2B25FA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16595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*High Asset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*Low Obsolescence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*Can’t be easily replaced by AI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*Are immune to AI shocks are hitting Low Asset High Obsolescence (LAHO) stocks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*HALO has massively outperformance LAHO in recent months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*HALO examples are: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*Texas Pacific Land Corp. (TPL).       *FedEx (FDX)</a:t>
            </a:r>
            <a:br>
              <a:rPr lang="en-US" sz="2000" dirty="0"/>
            </a:br>
            <a:r>
              <a:rPr lang="en-US" sz="2000" dirty="0"/>
              <a:t>*Corning (GLW)                                  *Hershy (HSY)</a:t>
            </a:r>
            <a:br>
              <a:rPr lang="en-US" sz="2000" dirty="0"/>
            </a:br>
            <a:r>
              <a:rPr lang="en-US" sz="2000" dirty="0"/>
              <a:t>*Southern Co, (SO)                             *Colgate (CL)</a:t>
            </a:r>
            <a:br>
              <a:rPr lang="en-US" sz="2000" dirty="0"/>
            </a:br>
            <a:r>
              <a:rPr lang="en-US" sz="2000" dirty="0"/>
              <a:t>*Baker Hughes (BKR)                         *Apple (AAPL)</a:t>
            </a:r>
            <a:br>
              <a:rPr lang="en-US" sz="2000" dirty="0"/>
            </a:br>
            <a:r>
              <a:rPr lang="en-US" sz="2000" dirty="0"/>
              <a:t>*Southern Copper (SO)                       *Any oil company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4AB23C-2F14-2D60-5B69-8A593F4C5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357" y="3687501"/>
            <a:ext cx="2982250" cy="298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45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>
          <a:extLst>
            <a:ext uri="{FF2B5EF4-FFF2-40B4-BE49-F238E27FC236}">
              <a16:creationId xmlns:a16="http://schemas.microsoft.com/office/drawing/2014/main" id="{5EAC41C3-DA9A-1791-E0B7-545D96E1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>
            <a:extLst>
              <a:ext uri="{FF2B5EF4-FFF2-40B4-BE49-F238E27FC236}">
                <a16:creationId xmlns:a16="http://schemas.microsoft.com/office/drawing/2014/main" id="{816675F7-870E-5127-8D29-4D922175D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The Ultimate Hedge – Defensive stocks only go down at a slower  rate</a:t>
            </a:r>
            <a:br>
              <a:rPr lang="en-US" sz="2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90 - day US Treasury Bills (Warren Buffet owns $340 billion)</a:t>
            </a: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Extend to One Year!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>
            <a:extLst>
              <a:ext uri="{FF2B5EF4-FFF2-40B4-BE49-F238E27FC236}">
                <a16:creationId xmlns:a16="http://schemas.microsoft.com/office/drawing/2014/main" id="{98F6B670-5D16-EEFB-42FC-F9D95FF77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07978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r>
              <a:rPr lang="en-US" sz="2000" b="1" dirty="0"/>
              <a:t>*Government Guaranteed principal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*Endless liquidity,</a:t>
            </a:r>
            <a:br>
              <a:rPr lang="en-US" sz="2000" b="1" dirty="0"/>
            </a:br>
            <a:r>
              <a:rPr lang="en-US" sz="2000" b="1" dirty="0"/>
              <a:t>trade like water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*100% collateral value for margin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*Lock in guaranteed income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*Can be sold at any time to earn</a:t>
            </a:r>
            <a:br>
              <a:rPr lang="en-US" sz="2000" b="1" dirty="0"/>
            </a:br>
            <a:r>
              <a:rPr lang="en-US" sz="2000" b="1" dirty="0"/>
              <a:t>full interest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*Will survive any bear market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*Ask your broker how to buy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7C91C7B-B5B7-0535-80F8-02D73D343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990" y="2280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FF611D-23D2-4476-641C-678E86D479CE}"/>
              </a:ext>
            </a:extLst>
          </p:cNvPr>
          <p:cNvSpPr txBox="1"/>
          <p:nvPr/>
        </p:nvSpPr>
        <p:spPr>
          <a:xfrm>
            <a:off x="7994821" y="1551669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3.54% Yield</a:t>
            </a:r>
          </a:p>
        </p:txBody>
      </p:sp>
      <p:pic>
        <p:nvPicPr>
          <p:cNvPr id="5" name="Picture 4" descr="A graph showing a line&#10;&#10;AI-generated content may be incorrect.">
            <a:extLst>
              <a:ext uri="{FF2B5EF4-FFF2-40B4-BE49-F238E27FC236}">
                <a16:creationId xmlns:a16="http://schemas.microsoft.com/office/drawing/2014/main" id="{3480A2BC-37FA-E6A8-1C84-160200770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025" y="2485838"/>
            <a:ext cx="6218576" cy="32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8040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Battle of the 200 Day MA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long 6-18/$755-$760-$120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068365" y="2093594"/>
            <a:ext cx="2670491" cy="133540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$630</a:t>
            </a:r>
            <a:br>
              <a:rPr lang="en-US" sz="2000" dirty="0"/>
            </a:br>
            <a:r>
              <a:rPr lang="en-US" sz="2000" dirty="0"/>
              <a:t>all-time high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290186" y="4196998"/>
            <a:ext cx="2572521" cy="14278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$664</a:t>
            </a:r>
            <a:br>
              <a:rPr lang="en-US" sz="2000" dirty="0"/>
            </a:br>
            <a:r>
              <a:rPr lang="en-US" sz="2000" dirty="0"/>
              <a:t>-6.74%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24099-1A02-F9E1-1602-AE1B464EE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71" y="1602178"/>
            <a:ext cx="6052458" cy="498869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83476E-FE44-82DE-79E9-5CD83577BB20}"/>
              </a:ext>
            </a:extLst>
          </p:cNvPr>
          <p:cNvCxnSpPr>
            <a:cxnSpLocks/>
          </p:cNvCxnSpPr>
          <p:nvPr/>
        </p:nvCxnSpPr>
        <p:spPr>
          <a:xfrm flipV="1">
            <a:off x="599278" y="5255822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1494608" y="3081994"/>
            <a:ext cx="7105671" cy="7041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1E3E-07AA-59FF-70EC-BA49048D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Momentum (MTUM)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F9C33D-A983-9CDF-FF4B-C4ED75A1C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0" y="11811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16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939114" y="394624"/>
            <a:ext cx="10280821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 -2X Short S&amp;P 500 (SDS)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2X hedge for falling long stocks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ED57E1-5DB5-A142-CACB-8B52A1F47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274" y="11684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($VIX)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Four Year 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474CD5-8366-9904-5B84-776DE61CE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2192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E0C27E49-51EC-5848-32F2-F81D5C71C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>
            <a:extLst>
              <a:ext uri="{FF2B5EF4-FFF2-40B4-BE49-F238E27FC236}">
                <a16:creationId xmlns:a16="http://schemas.microsoft.com/office/drawing/2014/main" id="{4FEC11DB-291C-E2C6-F14E-07A9EBBADF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(SVXY) –Short Volatility ETF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bought at </a:t>
            </a:r>
            <a:r>
              <a:rPr lang="en-US" sz="20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$36.31 - $32.74 = $3.57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7E6366-FFC1-1DEE-4B00-2F1B8AA07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2192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12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ACC8-C900-3935-14EF-680F2E7AE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C5D55-F794-4DEF-966C-FE366DE4B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768C42-42CF-98BF-B617-8FF22AE81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17500"/>
            <a:ext cx="7047722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0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442BF3-B7D6-6E4B-F9D0-770D3A263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1938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FCBFCE-CE7A-7DAF-2BC8-637E5591F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573" y="1727200"/>
            <a:ext cx="577803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Down 15%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6/$540-$550-$345 put spread, 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/$540-$550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0E2E3-1B1A-3F60-E2F3-12D307D9A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871" y="1638301"/>
            <a:ext cx="582425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70655-79C8-F0FD-6193-93268720F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0" y="12446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 – </a:t>
            </a:r>
            <a:br>
              <a:rPr lang="en-US" sz="2400" b="1" dirty="0"/>
            </a:br>
            <a:r>
              <a:rPr lang="en-US" sz="1800" b="1" i="1" dirty="0"/>
              <a:t>Japanese Conservative Election Win Sends Nikkei Soaring</a:t>
            </a:r>
            <a:r>
              <a:rPr lang="en-US" sz="1800" dirty="0"/>
              <a:t>, topping 57,000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94B40-A4D1-D599-4200-86087FC92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401763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EBCFD4-B14A-D8F4-D2F8-D052239BF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1176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B12B7DCE-ED81-0BA1-3743-E1D67EE45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>
            <a:extLst>
              <a:ext uri="{FF2B5EF4-FFF2-40B4-BE49-F238E27FC236}">
                <a16:creationId xmlns:a16="http://schemas.microsoft.com/office/drawing/2014/main" id="{FBB75CEA-EE03-0ACE-960D-5DF58A0496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 Dax (DAX)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294A4A-F1D2-DD9E-111F-238103061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1049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96330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7C9EAF-0993-1628-56F5-36754F8E6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3335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25921" y="581649"/>
            <a:ext cx="1209521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Blackwell Chips @ $70,000 each</a:t>
            </a:r>
            <a:b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Nvidia is Coming for Your Electricity</a:t>
            </a:r>
            <a:r>
              <a:rPr lang="en-US" sz="1800" dirty="0"/>
              <a:t>, as GPU rental rates sored from $3.00 to $4.12 in two months 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long 6/$140-$145 puts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5/$70-$75 call spread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3/$88-$90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took profits on long 4/$140-$145 puts spread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 took profits on Long 2/$90-$95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12/$117-$120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26014-63D5-EFFE-3C18-D5AAB3EA0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011" y="4945949"/>
            <a:ext cx="2914089" cy="1636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1A1AF-B30F-D535-855B-105840FC5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784" y="2174592"/>
            <a:ext cx="5348066" cy="440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Highs-17 Consecutive Positive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+1.97%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+3.08%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-5.76%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+1.81%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+3.11%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+1.70%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+2.33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+15.48%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+2.66%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*2026 Year To Date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+4.38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+818.34%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75.29% for all of 2024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62.02% for all of 2025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  <a:t>Become the Second $4 trillion Company</a:t>
            </a:r>
            <a:br>
              <a:rPr lang="en-US" sz="1800" b="1" i="1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en-US" sz="1800" i="1" dirty="0">
                <a:latin typeface="+mj-lt"/>
              </a:rPr>
              <a:t>Microsoft Delivers Blowout Earnings</a:t>
            </a:r>
            <a:r>
              <a:rPr lang="en-US" sz="1800" dirty="0">
                <a:latin typeface="+mj-lt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F07DA-94FD-B249-9297-2A195695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463" y="4238368"/>
            <a:ext cx="4624220" cy="2619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29AD7C-DBFD-FEC1-76D8-1A8710170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958" y="1718408"/>
            <a:ext cx="5773292" cy="47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Overspending Concerns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B9FF2-2A1F-FACE-3A0A-2AEEE190A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197" y="4724401"/>
            <a:ext cx="1820884" cy="1752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DF5752-872D-3B9A-F981-666C64096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498" y="1698436"/>
            <a:ext cx="5833004" cy="480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/>
              <a:t>Apple Posts Its Best Quarter in History and the Ternus Era Begins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6/$220-$230 put spread,</a:t>
            </a: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2142C-1EB1-A659-3EE4-9A5071452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171" y="4934525"/>
            <a:ext cx="2804984" cy="1577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997D88-6F75-F780-B192-86E679F85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120" y="1718733"/>
            <a:ext cx="5815760" cy="479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Ballistic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Alphabet Earnings Rock, with quarterly revenues up $109.9 billion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68CBA-BF69-4F0A-3F3E-D89EA57E6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204" y="5086179"/>
            <a:ext cx="2657732" cy="1771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5D3C2C-DA3B-993C-1D66-D876BEF9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169" y="1828800"/>
            <a:ext cx="554691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Amazon Opens up Delivery System to Third Parties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C4A86-364F-8805-28CA-AA999FAB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004" y="5723671"/>
            <a:ext cx="2439773" cy="735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F7798B-6BCF-B51A-BF0A-42C397765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211" y="1666631"/>
            <a:ext cx="5697438" cy="469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297064" y="320056"/>
            <a:ext cx="1189493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Tesla (TSLA) </a:t>
            </a:r>
            <a:r>
              <a:rPr lang="en-US" sz="2400" b="1" dirty="0">
                <a:latin typeface="+mj-lt"/>
              </a:rPr>
              <a:t>– </a:t>
            </a:r>
            <a:r>
              <a:rPr lang="en-US" sz="1800" b="1" i="1" dirty="0"/>
              <a:t>EV’s are Back!</a:t>
            </a:r>
            <a:r>
              <a:rPr lang="en-US" sz="1800" dirty="0"/>
              <a:t> Tesla sales come in flat </a:t>
            </a:r>
            <a:br>
              <a:rPr lang="en-US" sz="1800" dirty="0"/>
            </a:br>
            <a:r>
              <a:rPr lang="en-US" sz="1800" dirty="0"/>
              <a:t>Investors are also selling Tesla to buy Space X and its coming $2 trillion valuation</a:t>
            </a:r>
            <a:br>
              <a:rPr lang="en-US" sz="1800" dirty="0"/>
            </a:br>
            <a:r>
              <a:rPr lang="en-US" sz="1800" dirty="0">
                <a:solidFill>
                  <a:srgbClr val="00B050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</a:rPr>
              <a:t>long 10</a:t>
            </a:r>
            <a:r>
              <a:rPr lang="en-US" sz="1800" dirty="0">
                <a:solidFill>
                  <a:srgbClr val="00B050"/>
                </a:solidFill>
                <a:ea typeface="Times New Roman" panose="02020603050405020304" pitchFamily="18" charset="0"/>
              </a:rPr>
              <a:t>/$510-$520 put spread, </a:t>
            </a:r>
            <a:r>
              <a:rPr lang="en-US" sz="1800" dirty="0">
                <a:solidFill>
                  <a:srgbClr val="00A64B"/>
                </a:solidFill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ea typeface="Times New Roman" panose="02020603050405020304" pitchFamily="18" charset="0"/>
              </a:rPr>
              <a:t> 8/$370-$380 put spread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31103-B053-6E20-254F-BB7659939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350" y="4123417"/>
            <a:ext cx="1670112" cy="2414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27144C-640B-B562-33E9-E31C91F3B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200" y="1811697"/>
            <a:ext cx="5734050" cy="472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6670" y="397267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Head &amp; Shoulders Top</a:t>
            </a:r>
            <a:b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Justic Department Launches Antitrust Investigation of Netflix (NFLX)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stopped out of long 5/$84-$89 call spread, </a:t>
            </a:r>
            <a:r>
              <a:rPr lang="en-US" sz="1800" dirty="0">
                <a:solidFill>
                  <a:srgbClr val="00A64B"/>
                </a:solidFill>
              </a:rPr>
              <a:t>Took profits on 11/$100-$102 call spread</a:t>
            </a:r>
            <a:br>
              <a:rPr lang="en-US" dirty="0"/>
            </a:br>
            <a:r>
              <a:rPr lang="en-US" dirty="0"/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long $1040-$1060 call spread, </a:t>
            </a: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4/800-$810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2FAC6-F069-328E-8D62-31EDECE0A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292" y="4584014"/>
            <a:ext cx="2136029" cy="2136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AF33EC-BB18-0871-436D-0375C6663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707" y="1656566"/>
            <a:ext cx="5828585" cy="480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AI Putting SaaS Out of Business?</a:t>
            </a:r>
            <a:b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AA928-7069-44F9-FD27-F3C14FE93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203" y="4883236"/>
            <a:ext cx="2891480" cy="1626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B3D30F-7839-FC4F-5EC0-EA2FBCEF6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977" y="1574092"/>
            <a:ext cx="5988046" cy="493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Melt Up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A3BF3-7B5D-B097-23BB-B4BD0F06B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599" y="4481040"/>
            <a:ext cx="1702487" cy="1957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5D6827-1BC0-C154-BB11-C63641AEE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059" y="1587500"/>
            <a:ext cx="588589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DB98-7440-55CC-DF2C-8DA174716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A33FE-F335-315F-1DC4-4CAA6E1CC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2163D-DEB2-67F6-B708-6794C3215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61" y="0"/>
            <a:ext cx="5627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041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95416" y="53340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Is AI Putting SaaS Out of Business?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r>
              <a:rPr lang="en-US" sz="240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66BF51-A1E4-DE02-4FA7-0105C84E5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057" y="4210565"/>
            <a:ext cx="2864708" cy="286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50A5A8-01B4-425B-4B4D-7A392F1BF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943" y="1676400"/>
            <a:ext cx="5932114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Is AI Putting SaaS Out of Business?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2BA711-476F-C15C-2697-CA963B952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960" y="4822739"/>
            <a:ext cx="2402978" cy="1501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F3371E-D484-1F00-6B47-35B0B441A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350" y="1416049"/>
            <a:ext cx="6093900" cy="502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5CEEF-2DB4-8C7C-6279-0A53E0997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238" y="4927514"/>
            <a:ext cx="2483708" cy="1397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8B6A91-C461-6777-F46C-C7DB4BB3F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676400"/>
            <a:ext cx="5733390" cy="472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97CFFB-CAFE-C3F2-79F7-B020CD955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170" y="1485900"/>
            <a:ext cx="6055379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E28618E0-8281-D738-18AB-DCFB0E82E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61F3C2F8-B251-544A-304C-8EC35E8B31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6300" y="665205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Long Bitcoin Play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Money is Moving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out of Bitcoin </a:t>
            </a: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Ethereum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6/$500-$510 put spread,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6/$470-$480 put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6/$330-$340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6/$335-$345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80E6D-362C-B6AC-8D04-9645752A0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283" y="5440063"/>
            <a:ext cx="30226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E2BCA9-1986-436A-47D3-15020423D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635" y="2075594"/>
            <a:ext cx="5468620" cy="450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64125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B15412A1-16F5-FFF4-98C2-4580D0191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CC45D19-0553-13CD-AB52-774F0A5BB8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2357" y="264871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Oracle –(ORCL) – 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Overborrowing</a:t>
            </a:r>
            <a:br>
              <a:rPr lang="en-US" sz="24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$100 billion in debt</a:t>
            </a:r>
            <a:b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75EE0A-923F-8F53-7CC9-E7C8D0607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550" y="5564429"/>
            <a:ext cx="2674599" cy="97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77256F-08E4-EDDE-F33D-187C537B2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50" y="1360729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7402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0B0EE8BB-69CD-E6C9-95E7-A90E6490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A18C158-2501-DEF1-7C16-A2A1A22A33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2357" y="264871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Zoom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–(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ZM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) – Coming Back from the Dead</a:t>
            </a:r>
            <a:b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11/$72-50-$77.50 call spread</a:t>
            </a: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CA4559-2CA1-D253-6D44-BDB7EEE2A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765" y="4724837"/>
            <a:ext cx="1868292" cy="1868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C3763-35FB-159F-086D-8A18DF28E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0" y="1411529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4985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DD852-EC7D-4A68-7B56-8CC48A8C8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0AB47-E58A-F1B3-54DF-316DE72DD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0B280-54A7-5C29-83F6-83E56D9F6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298" y="0"/>
            <a:ext cx="5767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59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6CA49F3-DFBD-F468-C56B-68395322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D2472E8-EBF1-C625-980F-65D67EE9D2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BALLISTIC</a:t>
            </a:r>
            <a:br>
              <a:rPr lang="en-US" b="1" i="1" dirty="0"/>
            </a:br>
            <a:r>
              <a:rPr lang="en-US" sz="1800" dirty="0"/>
              <a:t>Goldman Sachs Beats, on record stock trading profits </a:t>
            </a:r>
            <a:br>
              <a:rPr lang="en-US" sz="1800" dirty="0"/>
            </a:br>
            <a:r>
              <a:rPr lang="en-US" sz="1800" dirty="0">
                <a:solidFill>
                  <a:srgbClr val="00B050"/>
                </a:solidFill>
              </a:rPr>
              <a:t>took profits on long 3/$790-$800 call spread</a:t>
            </a:r>
            <a:br>
              <a:rPr lang="en-US" sz="1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11/$700-$710 call spread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took profits on long 10/$700-$710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9/$690-$700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3/$380-$390 call spread,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long 12/$330-$350 call spread, took profits on 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807EE-BD24-B7C2-B724-A20B88DFA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625" y="4889329"/>
            <a:ext cx="2756139" cy="1968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B43A85-CBF5-2265-228B-B00C7FA49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883" y="1927139"/>
            <a:ext cx="5658725" cy="466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1069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638780" y="1479047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+4.38%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849086" y="-547593"/>
            <a:ext cx="106695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High Risk Market </a:t>
            </a:r>
            <a:r>
              <a:rPr lang="en-US" sz="2400" b="1"/>
              <a:t>Require High </a:t>
            </a:r>
            <a:r>
              <a:rPr lang="en-US" sz="2400" b="1" dirty="0"/>
              <a:t>Cash</a:t>
            </a:r>
            <a:br>
              <a:rPr lang="en-US" sz="2400" b="1" dirty="0"/>
            </a:br>
            <a:r>
              <a:rPr lang="en-US" sz="2400" b="1" dirty="0"/>
              <a:t>20% risk on</a:t>
            </a:r>
            <a:r>
              <a:rPr lang="en-US" sz="2400" b="1"/>
              <a:t>, 10</a:t>
            </a:r>
            <a:r>
              <a:rPr lang="en-US" sz="2400" b="1" dirty="0"/>
              <a:t>% risk off</a:t>
            </a:r>
            <a:r>
              <a:rPr lang="en-US" sz="2400" b="1"/>
              <a:t>, 70</a:t>
            </a:r>
            <a:r>
              <a:rPr lang="en-US" sz="2400" b="1" dirty="0"/>
              <a:t>% cash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EBE645A-6269-5F86-4602-A3C97DCCF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328687"/>
              </p:ext>
            </p:extLst>
          </p:nvPr>
        </p:nvGraphicFramePr>
        <p:xfrm>
          <a:off x="671283" y="1760731"/>
          <a:ext cx="5763876" cy="4557414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417057">
                  <a:extLst>
                    <a:ext uri="{9D8B030D-6E8A-4147-A177-3AD203B41FA5}">
                      <a16:colId xmlns:a16="http://schemas.microsoft.com/office/drawing/2014/main" val="2822069924"/>
                    </a:ext>
                  </a:extLst>
                </a:gridCol>
                <a:gridCol w="1346819">
                  <a:extLst>
                    <a:ext uri="{9D8B030D-6E8A-4147-A177-3AD203B41FA5}">
                      <a16:colId xmlns:a16="http://schemas.microsoft.com/office/drawing/2014/main" val="606416081"/>
                    </a:ext>
                  </a:extLst>
                </a:gridCol>
              </a:tblGrid>
              <a:tr h="29245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900" u="none" strike="noStrike">
                          <a:effectLst/>
                        </a:rPr>
                        <a:t>RISK ON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extLst>
                  <a:ext uri="{0D108BD9-81ED-4DB2-BD59-A6C34878D82A}">
                    <a16:rowId xmlns:a16="http://schemas.microsoft.com/office/drawing/2014/main" val="2978168638"/>
                  </a:ext>
                </a:extLst>
              </a:tr>
              <a:tr h="2720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extLst>
                  <a:ext uri="{0D108BD9-81ED-4DB2-BD59-A6C34878D82A}">
                    <a16:rowId xmlns:a16="http://schemas.microsoft.com/office/drawing/2014/main" val="600669192"/>
                  </a:ext>
                </a:extLst>
              </a:tr>
              <a:tr h="2720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extLst>
                  <a:ext uri="{0D108BD9-81ED-4DB2-BD59-A6C34878D82A}">
                    <a16:rowId xmlns:a16="http://schemas.microsoft.com/office/drawing/2014/main" val="3139707599"/>
                  </a:ext>
                </a:extLst>
              </a:tr>
              <a:tr h="2720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(SLB) 5/$43-$48 call spread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extLst>
                  <a:ext uri="{0D108BD9-81ED-4DB2-BD59-A6C34878D82A}">
                    <a16:rowId xmlns:a16="http://schemas.microsoft.com/office/drawing/2014/main" val="350155847"/>
                  </a:ext>
                </a:extLst>
              </a:tr>
              <a:tr h="2720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extLst>
                  <a:ext uri="{0D108BD9-81ED-4DB2-BD59-A6C34878D82A}">
                    <a16:rowId xmlns:a16="http://schemas.microsoft.com/office/drawing/2014/main" val="1131276306"/>
                  </a:ext>
                </a:extLst>
              </a:tr>
              <a:tr h="2720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extLst>
                  <a:ext uri="{0D108BD9-81ED-4DB2-BD59-A6C34878D82A}">
                    <a16:rowId xmlns:a16="http://schemas.microsoft.com/office/drawing/2014/main" val="3659311595"/>
                  </a:ext>
                </a:extLst>
              </a:tr>
              <a:tr h="29245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900" u="sng" strike="noStrike">
                          <a:effectLst/>
                        </a:rPr>
                        <a:t>Risk Off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extLst>
                  <a:ext uri="{0D108BD9-81ED-4DB2-BD59-A6C34878D82A}">
                    <a16:rowId xmlns:a16="http://schemas.microsoft.com/office/drawing/2014/main" val="598194334"/>
                  </a:ext>
                </a:extLst>
              </a:tr>
              <a:tr h="29245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900" u="sng" strike="noStrike">
                          <a:effectLst/>
                        </a:rPr>
                        <a:t> 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extLst>
                  <a:ext uri="{0D108BD9-81ED-4DB2-BD59-A6C34878D82A}">
                    <a16:rowId xmlns:a16="http://schemas.microsoft.com/office/drawing/2014/main" val="2795467631"/>
                  </a:ext>
                </a:extLst>
              </a:tr>
              <a:tr h="2720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(USO) 5/8/$175-$170 put spread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-10.00%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extLst>
                  <a:ext uri="{0D108BD9-81ED-4DB2-BD59-A6C34878D82A}">
                    <a16:rowId xmlns:a16="http://schemas.microsoft.com/office/drawing/2014/main" val="945998442"/>
                  </a:ext>
                </a:extLst>
              </a:tr>
              <a:tr h="2924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900" u="none" strike="noStrike">
                          <a:effectLst/>
                        </a:rPr>
                        <a:t>(SPY) 6/$760-$755 put spread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-10.00%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extLst>
                  <a:ext uri="{0D108BD9-81ED-4DB2-BD59-A6C34878D82A}">
                    <a16:rowId xmlns:a16="http://schemas.microsoft.com/office/drawing/2014/main" val="2577119540"/>
                  </a:ext>
                </a:extLst>
              </a:tr>
              <a:tr h="2924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extLst>
                  <a:ext uri="{0D108BD9-81ED-4DB2-BD59-A6C34878D82A}">
                    <a16:rowId xmlns:a16="http://schemas.microsoft.com/office/drawing/2014/main" val="2957287870"/>
                  </a:ext>
                </a:extLst>
              </a:tr>
              <a:tr h="29245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Total Net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900" u="none" strike="noStrike">
                          <a:effectLst/>
                        </a:rPr>
                        <a:t>-10.00%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extLst>
                  <a:ext uri="{0D108BD9-81ED-4DB2-BD59-A6C34878D82A}">
                    <a16:rowId xmlns:a16="http://schemas.microsoft.com/office/drawing/2014/main" val="3865155183"/>
                  </a:ext>
                </a:extLst>
              </a:tr>
              <a:tr h="2924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extLst>
                  <a:ext uri="{0D108BD9-81ED-4DB2-BD59-A6C34878D82A}">
                    <a16:rowId xmlns:a16="http://schemas.microsoft.com/office/drawing/2014/main" val="50501053"/>
                  </a:ext>
                </a:extLst>
              </a:tr>
              <a:tr h="29245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Total Gross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900" u="none" strike="noStrike">
                          <a:effectLst/>
                        </a:rPr>
                        <a:t>30.00%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extLst>
                  <a:ext uri="{0D108BD9-81ED-4DB2-BD59-A6C34878D82A}">
                    <a16:rowId xmlns:a16="http://schemas.microsoft.com/office/drawing/2014/main" val="1601490102"/>
                  </a:ext>
                </a:extLst>
              </a:tr>
              <a:tr h="26180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85" marR="6385" marT="63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extLst>
                  <a:ext uri="{0D108BD9-81ED-4DB2-BD59-A6C34878D82A}">
                    <a16:rowId xmlns:a16="http://schemas.microsoft.com/office/drawing/2014/main" val="3788916620"/>
                  </a:ext>
                </a:extLst>
              </a:tr>
              <a:tr h="29245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cash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900" u="none" strike="noStrike" dirty="0">
                          <a:effectLst/>
                        </a:rPr>
                        <a:t>70.00%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85" marR="6385" marT="6385" marB="0" anchor="b"/>
                </a:tc>
                <a:extLst>
                  <a:ext uri="{0D108BD9-81ED-4DB2-BD59-A6C34878D82A}">
                    <a16:rowId xmlns:a16="http://schemas.microsoft.com/office/drawing/2014/main" val="135776361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D1FE426-E80B-485A-7CE1-F08803B24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741" y="2783819"/>
            <a:ext cx="3471635" cy="310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672F50F9-D223-9511-6B67-26119E45B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EDBE97CE-6C38-DCBB-B93C-177CE6EAA2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- Upside Breakout!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Morgan Stanley Rocks!</a:t>
            </a:r>
            <a:r>
              <a:rPr lang="en-US" sz="1800" dirty="0"/>
              <a:t> The company’s stock traders had a record-breaking first quarter</a:t>
            </a:r>
            <a:br>
              <a:rPr lang="en-US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long $12/150-$155 call spread</a:t>
            </a:r>
            <a:br>
              <a:rPr lang="en-US" sz="1800" dirty="0">
                <a:solidFill>
                  <a:schemeClr val="tx1"/>
                </a:solidFill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a typeface="Times New Roman" panose="02020603050405020304" pitchFamily="18" charset="0"/>
              </a:rPr>
              <a:t>took profits on long $12/210-$220 call spread,,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$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12/210-$220 call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$195-$205 call spread, 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002C9-3493-B038-C1B3-0D7AAF5F8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587" y="4572000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681B93-D0B2-51FE-5458-F79472F9B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656" y="1943100"/>
            <a:ext cx="5500688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56534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AC038F56-F8A6-5283-0B21-3C8B98D3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30EDA15-260E-A736-320F-DF0C733037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444" y="548846"/>
            <a:ext cx="1189955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+mj-lt"/>
              </a:rPr>
              <a:t>Trump Sues JP Morgan (JPM) for $5 Billion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cs typeface="Times New Roman" panose="02020603050405020304" pitchFamily="18" charset="0"/>
              </a:rPr>
              <a:t>long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9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/$270-$280 call spread</a:t>
            </a:r>
            <a:br>
              <a:rPr lang="en-US" sz="36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stopped out of 3/$235-$245 calls spread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12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/$210-$220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11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/$195-$205 call spread,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BA94D-7E10-8562-7793-7FED0CF62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570" y="4882206"/>
            <a:ext cx="3010930" cy="169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E93E93-4E4E-6848-AD6B-647D3D9F9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730" y="2110946"/>
            <a:ext cx="5416984" cy="446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242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34EE4FA-7361-BF7A-984E-0FE4ECB1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DDC3725-41A3-3678-D018-7B7CD3369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Breakout?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long 12/$41-$44 call spread</a:t>
            </a:r>
            <a:r>
              <a:rPr lang="en-US" sz="2800" dirty="0">
                <a:solidFill>
                  <a:srgbClr val="00A64B"/>
                </a:solidFill>
                <a:effectLst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055CE6-6760-85A2-3063-2A8AFE842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854" y="4917039"/>
            <a:ext cx="1940961" cy="1940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AF5636-FB79-DD71-87CE-F17536BE2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647" y="1600200"/>
            <a:ext cx="591670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878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5D7D354F-6B89-F9DC-9594-E2776A78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22F1080-BD1D-0BC3-0749-727717AECB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677" y="381000"/>
            <a:ext cx="10794381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12/$60-$65 call spread , 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4837E-73F1-ED16-5DA5-800AC4975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800" y="5042651"/>
            <a:ext cx="2549953" cy="1434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E1EFE0-2913-C43F-DB55-F8D697363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244" y="1485900"/>
            <a:ext cx="6055379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80603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C5BB7BB7-C8BD-BBFB-318E-E430B0C5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D7A20CEC-96B4-7F48-82CF-BACDE5FDC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E9008-4D09-1EC9-57FB-6E5A4F2D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104" y="4415481"/>
            <a:ext cx="2061519" cy="2061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BFA42F-2B21-D047-3EAD-2D57BD02D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325" y="1551863"/>
            <a:ext cx="5975350" cy="49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13671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825597B-906B-ECC2-2B3E-F7FC54C9B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2BB00544-607C-BC6D-9DF7-A2356C400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7493" y="381000"/>
            <a:ext cx="10738624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Breakout?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3/$160-$170 call spread, 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0C29E-CFF5-5F1A-8670-5EDDC9530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865" y="5608938"/>
            <a:ext cx="2529016" cy="948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CE4640-A1C5-C68C-AACD-DA64D0724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932" y="1617019"/>
            <a:ext cx="5993746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5192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4568F3C-B974-703F-8261-C2506292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4EC08B59-3834-6D64-B22B-7BBA3D683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Digesting Buffet Retirement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Berkshire Hathaway Builds Record Cash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at $334 billion</a:t>
            </a:r>
            <a:r>
              <a:rPr lang="en-US" sz="1800" dirty="0">
                <a:effectLst/>
                <a:latin typeface="+mj-lt"/>
              </a:rPr>
              <a:t> – Is the new T Bill proxy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2147BD-D111-F447-1A9A-BE40CE318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3275" y="5217854"/>
            <a:ext cx="2292371" cy="12894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70813A-79DF-1D60-0011-B5DACEDDE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711" y="1854201"/>
            <a:ext cx="5645320" cy="4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7312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7E342B8-A096-11D8-3F08-2B52828C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79E51D3D-64CC-94E7-31C3-A921680D0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0" y="381000"/>
            <a:ext cx="106045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/>
              <a:t>Blackrock Reports Record $12.5 trillion in Assets Under Management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12/$1,000-$1,010 call spread,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12/$850-$860 call spread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42A75-415E-9D16-A19F-E92FE427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460" y="4572000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45704-D5D6-D214-83B0-DAD6B6CEF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549" y="1765300"/>
            <a:ext cx="5716401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8948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2B4A934C-0498-9B71-35B6-913CE4E7C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CEE6560-2BF5-D2E7-3B4A-F0714B404B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23BA84-9DFD-CF3B-41A6-3F00EBB0C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239" y="1574800"/>
            <a:ext cx="5947522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008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LEAPS Candidate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Boeing is Beating on Deliveries.</a:t>
            </a:r>
            <a:r>
              <a:rPr lang="en-US" sz="1800" dirty="0"/>
              <a:t> Boeing begins 2026 with 46 deliveries in January and 103 net new orders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3/$195-$200 call spread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7FE79-EBDA-AD85-8C3C-D83F2B462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752" y="4508242"/>
            <a:ext cx="2480276" cy="1892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57B69E-20C6-D76B-4244-58E0EE822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094" y="1436178"/>
            <a:ext cx="6023255" cy="496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39625"/>
            <a:ext cx="11723914" cy="5647613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*The Straits of Hormuz remain closed so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Look for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 Longer Iran War, and much higher gasoline prices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*Stock market has turned into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all AI all the time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generating best one month move inn 5 years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*Stocks are rising against soaring gas prices, rising interest rates, inflation, and unemployment. This can’t go on forever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*Permanently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higher gasoline prices and the trade war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will wipe out the benefits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of any tax cuts, and slow the economy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*Bonds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are rolling over and dying, sending rates up to year highs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</a:rPr>
              <a:t>*Jobs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data remains bad, the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age of the large layoff is here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Dollar giving up gains despite rising rates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Bitcoin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breaks out to the upside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517" y="3855308"/>
            <a:ext cx="3467102" cy="272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61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152E542D-4871-ADEB-D7C1-D7046A40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>
            <a:extLst>
              <a:ext uri="{FF2B5EF4-FFF2-40B4-BE49-F238E27FC236}">
                <a16:creationId xmlns:a16="http://schemas.microsoft.com/office/drawing/2014/main" id="{2D683ABA-7B1E-8D6B-3A6A-2871974D52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General Motors (GM) – Worst Off Trade War Victim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Earnings better than expected plus interest rate beneficiary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stopped out of long 4/$52.50-$57.50 put spread at cost, long 3/$53-$56 put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B3A01-6215-ED5D-4ABE-DE4A5875D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764" y="4472355"/>
            <a:ext cx="2036805" cy="2036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74AB36-244E-FCAA-926B-D691E9DEB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275" y="1756295"/>
            <a:ext cx="5759450" cy="474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86010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</a:t>
            </a:r>
            <a:b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/>
              <a:t>S&amp;P Case Shiller</a:t>
            </a:r>
            <a:b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CAA60-8B9D-1EAA-C89B-A03F96D98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726" y="4073611"/>
            <a:ext cx="2040947" cy="2421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16F25F-8F61-54C0-0DFF-24409BCCB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983" y="1844761"/>
            <a:ext cx="577803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Data Center Buildout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 err="1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ong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$630-$640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8CFA0-4C21-01E7-28E0-223C286CC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538" y="4722541"/>
            <a:ext cx="1694346" cy="1694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F052B0-011D-1528-DC8C-A92813714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225" y="1638300"/>
            <a:ext cx="5797550" cy="47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424F1-6501-9213-0876-9E138B82C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6861" y="4469493"/>
            <a:ext cx="2111803" cy="1931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E1668-03C6-D5AA-7A23-AE7B89C05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198" y="1371600"/>
            <a:ext cx="610160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50% copper tariff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3/$55-$58 call spread,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8/$34-$37 call spread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C757F-B609-8E7E-3D4C-03C67B5F6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881" y="4725969"/>
            <a:ext cx="4583376" cy="229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2633DD-1033-2FE6-174D-865699C30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564" y="1885013"/>
            <a:ext cx="5704871" cy="470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CE464-0F3D-3549-7FB4-0CCC7E7C9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315" y="4782911"/>
            <a:ext cx="2207985" cy="1655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420069-BFD2-3266-015E-6DD8DB966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790" y="1384300"/>
            <a:ext cx="6132419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person lying on a gear&#10;&#10;AI-generated content may be incorrect.">
            <a:extLst>
              <a:ext uri="{FF2B5EF4-FFF2-40B4-BE49-F238E27FC236}">
                <a16:creationId xmlns:a16="http://schemas.microsoft.com/office/drawing/2014/main" id="{041772ED-6387-5C75-2311-5AA6B4FF0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832" y="4955058"/>
            <a:ext cx="2438720" cy="15219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1596CB-BC51-EBDB-5AEB-F7FF8C25D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0" y="1295400"/>
            <a:ext cx="6286500" cy="5181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531341" y="228600"/>
            <a:ext cx="1115815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The Largest Railroad in History</a:t>
            </a:r>
            <a:r>
              <a:rPr lang="en-US" sz="1800" dirty="0"/>
              <a:t>, may be the result of the Union Pacific (UNP)/Norfolk Southern merger worth $200 billion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AA5562-EA39-E195-7056-4CE9ADF5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614" y="4120880"/>
            <a:ext cx="2182586" cy="2449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BC6332-37AA-650A-4D49-F1B94FF35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309" y="1954979"/>
            <a:ext cx="5599381" cy="46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Walmart (WMT) – AI Consumer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Walmart Hits $1 Trillion Market Cap</a:t>
            </a:r>
            <a:r>
              <a:rPr lang="en-US" sz="18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spread, 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39427-949B-5F0B-8331-2615B9433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800" y="5071110"/>
            <a:ext cx="2531761" cy="14254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5F903E-3740-A785-45C4-3D1AA2BBD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943" y="1625600"/>
            <a:ext cx="5932114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>
          <a:extLst>
            <a:ext uri="{FF2B5EF4-FFF2-40B4-BE49-F238E27FC236}">
              <a16:creationId xmlns:a16="http://schemas.microsoft.com/office/drawing/2014/main" id="{1DBF828D-9112-4F59-17CA-FB87F5F1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>
            <a:extLst>
              <a:ext uri="{FF2B5EF4-FFF2-40B4-BE49-F238E27FC236}">
                <a16:creationId xmlns:a16="http://schemas.microsoft.com/office/drawing/2014/main" id="{8A77187E-804F-3A09-11FE-A14C3A8856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Costco (COST)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suing Trump administration over tariffs, one third of sales from imports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4/$840-$850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04A4E-43FE-FBB2-565F-6ACEE34A8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572" y="5470072"/>
            <a:ext cx="2363813" cy="967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EF051E-F2CF-17CD-0A01-568026C70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0" y="12954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47562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 Confused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9752"/>
            <a:ext cx="11081657" cy="515947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latin typeface="+mj-lt"/>
              </a:rPr>
              <a:t>JOLTS Come in Weak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latin typeface="+mj-lt"/>
              </a:rPr>
              <a:t>US Q1 GDP Growth Shrinks to 2% Annualized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latin typeface="+mj-lt"/>
              </a:rPr>
              <a:t>US Factory Orders Rise amid the artificial intelligence ‌investment boom.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latin typeface="+mj-lt"/>
              </a:rPr>
              <a:t>Most Small Businesses Will Not Get Tariffs Refunds. About 35 million small businesses will be affected.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latin typeface="+mj-lt"/>
              </a:rPr>
              <a:t>US Raises Import Duty on European Cars by 25%,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latin typeface="+mj-lt"/>
              </a:rPr>
              <a:t>Personal Core Expenditures Price Index Leaps, to a seasonally adjusted 0.3%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latin typeface="+mj-lt"/>
              </a:rPr>
              <a:t> US Trade Deficit Rises, thanks to soaring imports.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The goods trade gap increased 5.3% to $87.9 billion last month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latin typeface="+mj-lt"/>
              </a:rPr>
              <a:t> World Bank Sees Inflation at Four Year High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CA55E6-396B-BDF9-44B9-17AED51F9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771" y="3658101"/>
            <a:ext cx="4464050" cy="29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6945" y="318911"/>
            <a:ext cx="107304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Quality holds up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The only airline with a refinery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38650-EF0B-7B37-9779-3BBBD3262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00" y="4942954"/>
            <a:ext cx="2358572" cy="132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C2E392-07A1-D561-12A7-859363244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909" y="12446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person standing next to a train&#10;&#10;AI-generated content may be incorrect.">
            <a:extLst>
              <a:ext uri="{FF2B5EF4-FFF2-40B4-BE49-F238E27FC236}">
                <a16:creationId xmlns:a16="http://schemas.microsoft.com/office/drawing/2014/main" id="{14E70063-1C74-0082-9882-7A9E10B30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462" y="4129216"/>
            <a:ext cx="2373480" cy="23477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1EFAE4-6F16-5C62-F1B8-CA06CF301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0" y="12954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 – Defensive Play and Cheap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983D6-D1CC-EDD1-5607-E618E7FA2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73" y="4921421"/>
            <a:ext cx="2301489" cy="15301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86B170-0613-2A67-ECB0-2190FB870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043" y="1074316"/>
            <a:ext cx="6523911" cy="537728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43697" y="304800"/>
            <a:ext cx="10985157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7/$260-$270 bull call spread,  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104FA-93C3-2334-DF14-DC83595C0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449" y="5105627"/>
            <a:ext cx="2573463" cy="1447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C9FE28-9C74-498F-AE3C-39A3A0818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356" y="13716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Stablecoin Competition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770B3F-1E05-B8A1-A63A-D500D3D98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111" y="4955489"/>
            <a:ext cx="2511303" cy="1546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15B863-DE63-57E9-80C1-86B717DCC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534" y="1587500"/>
            <a:ext cx="5962931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erson handing over a car key&#10;&#10;AI-generated content may be incorrect.">
            <a:extLst>
              <a:ext uri="{FF2B5EF4-FFF2-40B4-BE49-F238E27FC236}">
                <a16:creationId xmlns:a16="http://schemas.microsoft.com/office/drawing/2014/main" id="{7DEF9583-EF21-BFAA-881E-F68DD25FA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863" y="5192240"/>
            <a:ext cx="2454955" cy="1284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00BF6B-59EF-8118-87EC-406C2116D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0" y="1295400"/>
            <a:ext cx="6286500" cy="5181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C077F6A6-7949-C8C5-BD9B-AB6506638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B912FA2-F26D-5905-68EF-39C262C794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Raytheon (RTX)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$195-$200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erson handing over a car key&#10;&#10;AI-generated content may be incorrect.">
            <a:extLst>
              <a:ext uri="{FF2B5EF4-FFF2-40B4-BE49-F238E27FC236}">
                <a16:creationId xmlns:a16="http://schemas.microsoft.com/office/drawing/2014/main" id="{E87ADC53-4891-A170-71EE-A4D5713D7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463" y="5192240"/>
            <a:ext cx="2454955" cy="1284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D5530C-91CF-3CD2-D20F-AFAE0B77B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0" y="12954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50221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07A8A-F442-C969-CAEA-7B2452CBD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BBCD9-43B6-9A3A-07F2-2AB3CA5FB8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E2FC1-D996-E68F-11E7-25B35CFD1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82" y="54428"/>
            <a:ext cx="10645818" cy="67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760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7208ABD5-EFD0-8D2B-32B0-44B073A4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>
            <a:extLst>
              <a:ext uri="{FF2B5EF4-FFF2-40B4-BE49-F238E27FC236}">
                <a16:creationId xmlns:a16="http://schemas.microsoft.com/office/drawing/2014/main" id="{273CE5F7-1CF1-0C29-E2B3-EF0E7A0253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4320" y="898872"/>
            <a:ext cx="11308080" cy="50602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indent="0"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b="1" i="1" dirty="0">
                <a:solidFill>
                  <a:schemeClr val="tx1"/>
                </a:solidFill>
              </a:rPr>
              <a:t>Fed Keeps Interest Rates Unchanged,</a:t>
            </a:r>
            <a:r>
              <a:rPr lang="en-US" sz="2000" dirty="0">
                <a:solidFill>
                  <a:schemeClr val="tx1"/>
                </a:solidFill>
              </a:rPr>
              <a:t> citing inflation risks as the main reason for not cutting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*Four members </a:t>
            </a:r>
            <a:r>
              <a:rPr lang="en-US" sz="2000" b="1" dirty="0">
                <a:solidFill>
                  <a:schemeClr val="tx1"/>
                </a:solidFill>
              </a:rPr>
              <a:t>dissented</a:t>
            </a:r>
            <a:r>
              <a:rPr lang="en-US" sz="2000" dirty="0">
                <a:solidFill>
                  <a:schemeClr val="tx1"/>
                </a:solidFill>
              </a:rPr>
              <a:t> for the first time since 1992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*Inflation </a:t>
            </a:r>
            <a:r>
              <a:rPr lang="en-US" sz="2000" dirty="0">
                <a:solidFill>
                  <a:schemeClr val="tx1"/>
                </a:solidFill>
              </a:rPr>
              <a:t>is elevated, in part reflecting the recent increase in global energy prices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*This is a shift from previous language saying that inflation was just </a:t>
            </a:r>
            <a:r>
              <a:rPr lang="en-US" sz="2000" b="1" dirty="0">
                <a:solidFill>
                  <a:schemeClr val="tx1"/>
                </a:solidFill>
              </a:rPr>
              <a:t>somewhat" elevated.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*Developments ​in the </a:t>
            </a:r>
            <a:r>
              <a:rPr lang="en-US" sz="2000" b="1" dirty="0">
                <a:solidFill>
                  <a:schemeClr val="tx1"/>
                </a:solidFill>
              </a:rPr>
              <a:t>Middle East </a:t>
            </a:r>
            <a:r>
              <a:rPr lang="en-US" sz="2000" dirty="0">
                <a:solidFill>
                  <a:schemeClr val="tx1"/>
                </a:solidFill>
              </a:rPr>
              <a:t>are contributing to a high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level of uncertainty about the economic outlook.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*Jay Powell </a:t>
            </a:r>
            <a:r>
              <a:rPr lang="en-US" sz="2000" dirty="0">
                <a:solidFill>
                  <a:schemeClr val="tx1"/>
                </a:solidFill>
              </a:rPr>
              <a:t>stays on the board until January 2028 to prevent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runaway interest rate cuts by new Trump appointed Fed governor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and to stonewall criminal prosecution by DOJ</a:t>
            </a: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3133B-21A2-AD7A-3F41-03B8D496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Breakdown</a:t>
            </a:r>
            <a:br>
              <a:rPr lang="en-US" sz="2800" dirty="0"/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F8368-97BA-DE68-21C6-9FC06C25A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056" y="4024905"/>
            <a:ext cx="3960223" cy="26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2042"/>
      </p:ext>
    </p:extLst>
  </p:cSld>
  <p:clrMapOvr>
    <a:masterClrMapping/>
  </p:clrMapOvr>
  <p:transition spd="slow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08" y="718952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6/$88-$91 put spread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6/$80-$83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took profits on long 4/$84-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$87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 call spread 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1/$82-$85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10/$103-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$106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E7515-DAC3-2591-DFA8-6045401B8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47" y="1714500"/>
            <a:ext cx="591670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7ACB-B4D1-0224-EA98-042772A99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7C449-242F-384A-8F81-365C9CFE5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9FE967-F6E4-EE10-9253-DCB4DBE17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762000"/>
            <a:ext cx="10451841" cy="562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419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4.45%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695BDD-F490-4399-DB82-A76C661BB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373" y="1066800"/>
            <a:ext cx="6579254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6.57%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5A6BFF-090F-4C71-1DB3-1D91CD103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669" y="1028700"/>
            <a:ext cx="6594662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3.10%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F114A-516C-6682-4278-33DEEE4EA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332" y="850900"/>
            <a:ext cx="6733335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A54261-03D0-54E6-5706-04CAEB3C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516" y="850900"/>
            <a:ext cx="6794967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F98C1F-7DEB-F8CF-37CF-DE4952415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93" y="1143000"/>
            <a:ext cx="650221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13.19%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06EC9C-F5BC-08CD-E659-DE92845E1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986" y="1498600"/>
            <a:ext cx="6024563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CA195-CDC1-8707-67AE-BFEAE9D7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FF89A-3630-9FEB-A830-C1CF1CA350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BD14C-5616-30C4-C92F-471CDDA50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339" y="0"/>
            <a:ext cx="8937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556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>
          <a:extLst>
            <a:ext uri="{FF2B5EF4-FFF2-40B4-BE49-F238E27FC236}">
              <a16:creationId xmlns:a16="http://schemas.microsoft.com/office/drawing/2014/main" id="{9A084604-604A-7A59-0549-002A672F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>
            <a:extLst>
              <a:ext uri="{FF2B5EF4-FFF2-40B4-BE49-F238E27FC236}">
                <a16:creationId xmlns:a16="http://schemas.microsoft.com/office/drawing/2014/main" id="{6C3C7AC3-D0B4-0BC0-A884-E5B656763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Picking Up Steam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>
            <a:extLst>
              <a:ext uri="{FF2B5EF4-FFF2-40B4-BE49-F238E27FC236}">
                <a16:creationId xmlns:a16="http://schemas.microsoft.com/office/drawing/2014/main" id="{F98BBE15-FEAC-947D-B7D8-736FECB7C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5876" y="955177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*Japanese yen is getting crushed on </a:t>
            </a:r>
            <a:r>
              <a:rPr lang="en-US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Mid East oil dependence</a:t>
            </a: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The same thing happened in 1973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US Dollar Loses Iran War Gains,</a:t>
            </a:r>
            <a:r>
              <a:rPr lang="en-US" sz="1800" dirty="0">
                <a:solidFill>
                  <a:schemeClr val="tx1"/>
                </a:solidFill>
              </a:rPr>
              <a:t> as a tentative ceasefire revived ​appetite for riskier currencies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Collapsing oil trade cuts dollar trade by 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$2 billion a day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weakening the greenback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*Rising interest rates isn’t helping buck 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showing how weak it really is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*Sell all dollar rallies. 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*Buy (FXA), (FXE), (FXB), (FXC), and (FXY) NOW!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5F3A7-0C5C-82A2-3D31-1D0A7B347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774" y="3875313"/>
            <a:ext cx="3846225" cy="288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90762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82" y="612073"/>
            <a:ext cx="9649218" cy="4571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55141" y="634932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kangaroo standing on a dirt surface&#10;&#10;Description automatically generated">
            <a:extLst>
              <a:ext uri="{FF2B5EF4-FFF2-40B4-BE49-F238E27FC236}">
                <a16:creationId xmlns:a16="http://schemas.microsoft.com/office/drawing/2014/main" id="{64AB6708-0191-DF86-C63F-77F9DB719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975" y="4478261"/>
            <a:ext cx="2970354" cy="1980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C4FCC0-5DFF-978A-281C-5C8F7E5A3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949" y="1609570"/>
            <a:ext cx="5882889" cy="484892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3167743" y="2882952"/>
            <a:ext cx="6903690" cy="263703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close-up of a currency note&#10;&#10;Description automatically generated">
            <a:extLst>
              <a:ext uri="{FF2B5EF4-FFF2-40B4-BE49-F238E27FC236}">
                <a16:creationId xmlns:a16="http://schemas.microsoft.com/office/drawing/2014/main" id="{B9F83AD5-238C-13CD-8BCC-43AF8A0D9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095" y="4579038"/>
            <a:ext cx="3645905" cy="1855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D26D50-9042-6CCE-63D1-E9956C1E2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019" y="1316115"/>
            <a:ext cx="6209460" cy="51181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D645B3-7C2C-85BA-6CBC-D6DE1F516A48}"/>
              </a:ext>
            </a:extLst>
          </p:cNvPr>
          <p:cNvCxnSpPr>
            <a:cxnSpLocks/>
          </p:cNvCxnSpPr>
          <p:nvPr/>
        </p:nvCxnSpPr>
        <p:spPr>
          <a:xfrm>
            <a:off x="4136571" y="2764971"/>
            <a:ext cx="3537858" cy="244928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</a:t>
            </a:r>
            <a:r>
              <a:rPr lang="en-US" sz="2000" b="1" i="1" dirty="0"/>
              <a:t>Sharpest rise in history</a:t>
            </a:r>
            <a:r>
              <a:rPr lang="en-US" sz="2000" dirty="0"/>
              <a:t> 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C9DED4C-3C72-71D7-356F-FD93DC3F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52" y="2573204"/>
            <a:ext cx="203562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92F0CD-FAAF-46C3-DBDC-1EB2C6633D3D}"/>
              </a:ext>
            </a:extLst>
          </p:cNvPr>
          <p:cNvSpPr txBox="1">
            <a:spLocks/>
          </p:cNvSpPr>
          <p:nvPr/>
        </p:nvSpPr>
        <p:spPr>
          <a:xfrm>
            <a:off x="9906052" y="5007934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DC30DB-2345-8329-C245-6FC38F501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35" y="1763486"/>
            <a:ext cx="8577130" cy="492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-up of a currency note&#10;&#10;Description automatically generated">
            <a:extLst>
              <a:ext uri="{FF2B5EF4-FFF2-40B4-BE49-F238E27FC236}">
                <a16:creationId xmlns:a16="http://schemas.microsoft.com/office/drawing/2014/main" id="{948BFDA9-6F39-4D00-B5EA-B1AFA8648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699" y="4712695"/>
            <a:ext cx="3348202" cy="17389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F7A326-EA0B-8767-7EB6-A18B80EE7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303" y="1091641"/>
            <a:ext cx="6625478" cy="54610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2275115" y="3701143"/>
            <a:ext cx="6923314" cy="188100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 up of a currency&#10;&#10;Description automatically generated">
            <a:extLst>
              <a:ext uri="{FF2B5EF4-FFF2-40B4-BE49-F238E27FC236}">
                <a16:creationId xmlns:a16="http://schemas.microsoft.com/office/drawing/2014/main" id="{C47C7DDC-254C-CE5E-09C7-608814F2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4592933"/>
            <a:ext cx="3462925" cy="1868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DAF046-7662-A83C-13BC-A3713BC6B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50" y="1122472"/>
            <a:ext cx="6477000" cy="533861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2242457" y="3169697"/>
            <a:ext cx="6477000" cy="23573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300" y="4563125"/>
            <a:ext cx="3480028" cy="19575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A8958C-AE79-CB17-4275-EAC689C5C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339041"/>
            <a:ext cx="6286500" cy="51816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2209800" y="2601686"/>
            <a:ext cx="6792686" cy="27649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56737-F87D-385B-59E6-0E151029E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23467-5044-F06C-17E3-743181FB0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9989C-C777-B992-830B-3C8A2B519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803" y="0"/>
            <a:ext cx="9172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062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Windfall Profits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336173" y="1222248"/>
            <a:ext cx="11291053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base"/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Oil Soars $9 on Return to Iran Shooting War</a:t>
            </a:r>
            <a:br>
              <a:rPr lang="en-US" sz="1800" b="1" i="1" dirty="0">
                <a:solidFill>
                  <a:schemeClr val="tx1"/>
                </a:solidFill>
                <a:latin typeface="+mj-lt"/>
              </a:rPr>
            </a:br>
            <a:br>
              <a:rPr lang="en-US" sz="1800" b="1" i="1" dirty="0">
                <a:solidFill>
                  <a:schemeClr val="tx1"/>
                </a:solidFill>
                <a:latin typeface="+mj-lt"/>
              </a:rPr>
            </a:br>
            <a:r>
              <a:rPr lang="en-US" sz="1800" b="1" i="1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Iran exchanged fire in the Persian Gulf in a flareup of violence on Monday that also drew in the United Arab Emirates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USO Crude ETF Borrows Top 100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US Crude Oil Exports Soar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as tankers flock to the Texas Gulf Coast.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*U.S. oil exports have jumped to 5.2 million barrels per day (bpd)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in April, a more than 30%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*Exxon beat on revenue at $85.14 billion versus an $82.18 billion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estimate, and delivered a one-year total shareholder return of 42%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/>
              <a:t>United Arab Emirates Quits OPEC</a:t>
            </a:r>
            <a:br>
              <a:rPr lang="en-US" sz="1800" dirty="0">
                <a:latin typeface="+mj-lt"/>
              </a:rPr>
            </a:br>
            <a:br>
              <a:rPr lang="en-US" sz="1800" b="1" i="1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EABAC6-A228-97DA-9C1A-211BB456A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165" y="3662857"/>
            <a:ext cx="4454387" cy="296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9397"/>
      </p:ext>
    </p:extLst>
  </p:cSld>
  <p:clrMapOvr>
    <a:masterClrMapping/>
  </p:clrMapOvr>
  <p:transition spd="slow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2B19E-F1C4-E7A1-B22F-CB2F34E0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441FE-F974-6925-C5E9-6AB0B5D90B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D4F9C6-000E-7067-865E-95149CAAFC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087880"/>
            <a:ext cx="12725400" cy="25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867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Sharpes Move in History, up 115%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3A1EB3-283D-52C0-E4BB-A127DB7D7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077" y="1066800"/>
            <a:ext cx="656384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979B2F-9D26-3219-CA3E-1F30FEC2D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409" y="1010356"/>
            <a:ext cx="6610070" cy="5448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>
          <a:extLst>
            <a:ext uri="{FF2B5EF4-FFF2-40B4-BE49-F238E27FC236}">
              <a16:creationId xmlns:a16="http://schemas.microsoft.com/office/drawing/2014/main" id="{DEF148BA-66C2-7392-8310-92BBB7BEE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>
            <a:extLst>
              <a:ext uri="{FF2B5EF4-FFF2-40B4-BE49-F238E27FC236}">
                <a16:creationId xmlns:a16="http://schemas.microsoft.com/office/drawing/2014/main" id="{EA98EEFF-5B30-0517-4AB4-35CE98F428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Schlumberger (SLB)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5/$43-$48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DD5726-D054-A72C-0E32-094DA0621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194" y="1328057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97036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0D7E61-9464-F3BE-7EA6-F02399C5D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821" y="1193800"/>
            <a:ext cx="6440581" cy="5308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14597</TotalTime>
  <Words>5561</Words>
  <Application>Microsoft Macintosh PowerPoint</Application>
  <PresentationFormat>Widescreen</PresentationFormat>
  <Paragraphs>177</Paragraphs>
  <Slides>123</Slides>
  <Notes>98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9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“It’s All About AI” </vt:lpstr>
      <vt:lpstr>PowerPoint Presentation</vt:lpstr>
      <vt:lpstr>  Trade Alert Performance New All-Time Highs-17 Consecutive Positive Months   </vt:lpstr>
      <vt:lpstr>PowerPoint Presentation</vt:lpstr>
      <vt:lpstr>PowerPoint Presentation</vt:lpstr>
      <vt:lpstr>The Method to My Madness </vt:lpstr>
      <vt:lpstr>The Global Economy –  Confused</vt:lpstr>
      <vt:lpstr>PowerPoint Presentation</vt:lpstr>
      <vt:lpstr>The Mad Hedge Profit Predictor Market Timing Index – Sharpest rise in history  An artificial intelligence driven algorithm that analyzes 30 different economic, technical, and momentum driven indicators </vt:lpstr>
      <vt:lpstr> Weekly Jobless Claims –  +1,000 to 214,000  </vt:lpstr>
      <vt:lpstr>PowerPoint Presentation</vt:lpstr>
      <vt:lpstr> Stocks – Melt Up</vt:lpstr>
      <vt:lpstr>What Are HALO Stocks?</vt:lpstr>
      <vt:lpstr>The Ultimate Hedge – Defensive stocks only go down at a slower  rate 90 - day US Treasury Bills (Warren Buffet owns $340 billion) Extend to One Year! </vt:lpstr>
      <vt:lpstr>            S&amp;P 500 – Battle of the 200 Day MA long 6-18/$755-$760-$120 put spread             </vt:lpstr>
      <vt:lpstr>Momentum (MTUM)</vt:lpstr>
      <vt:lpstr> ProShares  -2X Short S&amp;P 500 (SDS) - a great 2X hedge for falling long stocks  </vt:lpstr>
      <vt:lpstr>($VIX) – New Highs Volatility Index Hits Four Year High at $65, the most since the 2020 pandemic. That implies a 2% move in the S&amp;P 500 (SPX) every day for the next 30 days </vt:lpstr>
      <vt:lpstr>(SVXY) –Short Volatility ETF bought at $36.31 - $32.74 = $3.57  </vt:lpstr>
      <vt:lpstr> Dow Average ($INDU)-</vt:lpstr>
      <vt:lpstr>Russell 2000 (IWM)-  took profits on Long 10/$137-$142 vertical bull call spread took profits on Long 10/$153-$156 vertical bear put spread </vt:lpstr>
      <vt:lpstr>NASDAQ (QQQ) – Down 15% took profits on long 6/$540-$550-$345 put spread, took profits on Long 5/$335-$345 put spread took profits on long (QQQ) /$540-$550 put spread, took profits on long (QQQ) 4/$330-$335 put spread  took profits on long (QQQ) 3/$340-$345 put spread, covered long (QQQ) $325-$330 put spread </vt:lpstr>
      <vt:lpstr>China (FXI)</vt:lpstr>
      <vt:lpstr>Japan ($NIKK) –  Japanese Conservative Election Win Sends Nikkei Soaring, topping 57,000</vt:lpstr>
      <vt:lpstr>Europe Hedged Equity (HEDJ) - </vt:lpstr>
      <vt:lpstr>German Dax (DAX) - </vt:lpstr>
      <vt:lpstr> Emerging Markets (EEM) - Weak Dollar, Long Recovery Play </vt:lpstr>
      <vt:lpstr>PowerPoint Presentation</vt:lpstr>
      <vt:lpstr> NVIDIA (NVDA) – Blackwell Chips @ $70,000 each Nvidia is Coming for Your Electricity, as GPU rental rates sored from $3.00 to $4.12 in two months  stopped out of long 6/$140-$145 puts spread, took profits on long 5/$70-$75 call spread took profits on long 3/$88-$90 call spread, took profits on long 4/$140-$145 puts spread   took profits on Long 2/$90-$95 call spread, took profits on Long 12/$117-$120 call spread   </vt:lpstr>
      <vt:lpstr>    Microsoft (MSFT)- Become the Second $4 trillion Company Microsoft Delivers Blowout Earnings  took profits on long 5/$430-$440 put spread Took profits on long 2/$330-$340 call spread, took profits on long 12/$320-$330 call spread took profits on long  9/$235-$245 call spread, took profits on long 7/$220-$210 call spread,     </vt:lpstr>
      <vt:lpstr>Meta (META) Overspending Concerns took profits on Long 8/$420-$430 call spread took profits on Long 5/$360-$370 vertical bull call spread, took profits on Long 9/$290-$300 vertical bear put spread, stopped out of Long 9/$190-$200 vertical bear put spread  </vt:lpstr>
      <vt:lpstr>   Apple (AAPL) Apple Posts Its Best Quarter in History and the Ternus Era Begins took profits on long 6/$220-$230 put spread, profits on Long 5/$225-$235 vertical bear put spread,  took profits on Long 8/$160-$170 call spread took profits on Long 6/$200-$210 bear put spread,   </vt:lpstr>
      <vt:lpstr>PowerPoint Presentation</vt:lpstr>
      <vt:lpstr>Alphabet (GOOGL) – Ballistic Alphabet Earnings Rock, with quarterly revenues up $109.9 billion took profits on long 12/$110-$120 call spread  took profits on long 12/$1,200-$1,230 bull call spread, took profits on long 9/$1,030-$1,080 vertical bull call spread</vt:lpstr>
      <vt:lpstr> Amazon (AMZN) –  Amazon Opens up Delivery System to Third Parties took profits on long 3/$155-$160 bull call spread , took profits on long 2/$130-$135 bull call spread </vt:lpstr>
      <vt:lpstr>PowerPoint Presentation</vt:lpstr>
      <vt:lpstr>Netflix (NFLX) – Head &amp; Shoulders Top Justic Department Launches Antitrust Investigation of Netflix (NFLX) stopped out of long 5/$84-$89 call spread, Took profits on 11/$100-$102 call spread  took profits on long $1040-$1060 call spread, took profits on long 4/800-$810 call spread </vt:lpstr>
      <vt:lpstr>Palo Alto Networks (PANW)- Hacking never goes out of fashion Is AI Putting SaaS Out of Business? took profits on long 2/$260-$270 call spread, took profits on long 10/$130-$140 call spread</vt:lpstr>
      <vt:lpstr>  Advanced Micro Devices (AMD)- Melt Up programable logic devices took profits on long 2/$75-$80 call spread  </vt:lpstr>
      <vt:lpstr>Salesforce (CRM)- Is AI Putting SaaS Out of Business? took profits on long 12/$185-$195 call spread, took profits on long 9/$125-$130 vertical bull call spread took profits on long 8/$125-$130 vertical bull call spread </vt:lpstr>
      <vt:lpstr>Adobe (ADBE)- Is AI Putting SaaS Out of Business? The Quality Non-China tech play </vt:lpstr>
      <vt:lpstr>Snowflake (SNOW)- Blockbuster AI Earnings stopped out of long 4/$150-$255 call spread, took profits on long 12/$135-$140 call spread</vt:lpstr>
      <vt:lpstr>ProShares Ultra Technology ETF (ROM) – 2X Long Technology ETF took profits on long 10/$62-65 call spread</vt:lpstr>
      <vt:lpstr>MicroStrategy (MSTR) – Long Bitcoin Play Money is Moving out of Bitcoin Ethereum took profits on Long 6/$260-$270 call spread Took profits on long 6/$500-$510 put spread, took profits on long 6/$470-$480 put spread  took profits on long 6/$330-$340 call spread, stopped out of long 6/$335-$345 put spread  </vt:lpstr>
      <vt:lpstr>Oracle –(ORCL) – Overborrowing $100 billion in debt </vt:lpstr>
      <vt:lpstr>Zoom –(ZM) – Coming Back from the Dead took profits on 11/$72-50-$77.50 call spread</vt:lpstr>
      <vt:lpstr>PowerPoint Presentation</vt:lpstr>
      <vt:lpstr>The Second Half of the Barbell</vt:lpstr>
      <vt:lpstr> Goldman Sachs (GS) – BALLISTIC Goldman Sachs Beats, on record stock trading profits  took profits on long 3/$790-$800 call spread took profits on long 11/$700-$710 call spread , took profits on long 10/$700-$710 call spread took profits on long 9/$690-$700 call spread, stopped out of 3/$380-$390 call spread,  profits on long 12/$330-$350 call spread, took profits on long 11/$330-$350 call spread   </vt:lpstr>
      <vt:lpstr>Morgan Stanley (MS) - Upside Breakout! Morgan Stanley Rocks! The company’s stock traders had a record-breaking first quarter took profits on long $12/150-$155 call spread took profits on long $12/210-$220 call spread,, took profits on long $12/210-$220 call spread, Took profits on long $195-$205 call spread, took profits on long 4/$65-$70 call spread </vt:lpstr>
      <vt:lpstr>   JP Morgan Chase (JPM) –  Trump Sues JP Morgan (JPM) for $5 Billion took profits on long 9/$270-$280 call spread stopped out of 3/$235-$245 calls spread, profits on long 12/$210-$220 call spread,  took profits on long 11/$195-$205 call spread, took profits on 4/$215-225 put spread     </vt:lpstr>
      <vt:lpstr>Bank of America (BAC) – Upside Breakout? took profits on long long 12/$41-$44 call spread, took profits on long 4/$20-$23 call spread </vt:lpstr>
      <vt:lpstr>Citigroup (C) – Upside Breakout took profits on long long 12/$60-$65 call spread , took profits on long 4/$30-$35 call spread </vt:lpstr>
      <vt:lpstr>Charles Schwab (SCHW) – Upside Breakout took profits on long 4/$30-$35 call spread  </vt:lpstr>
      <vt:lpstr>Interactive Brokers (IBKR) – Upside Breakout? stopped out of long 3/$160-$170 call spread,  out of long 8/$110-$115 call spread ,  took profits on long 4/$60-$65 call spread </vt:lpstr>
      <vt:lpstr> Berkshire Hathaway (BRKB) – Digesting Buffet Retirement Berkshire Hathaway Builds Record Cash, at $334 billion – Is the new T Bill proxy stopped out of long 12/$405-$415 call spread, took profits on long 12/$320-$330 call spread  took profits on long 4/$260-$270 call spread, took profits on long 1/$290-$300 call spread   </vt:lpstr>
      <vt:lpstr>Blackrock (BLK)-Asset Collection Boom Blackrock Reports Record $12.5 trillion in Assets Under Management stopped out of 12/$1,000-$1,010 call spread, took profits on long 12/$850-$860 call spread  took profits on long 3/$770-$790 call spread, took profits on long 3/$310-$340 call spread </vt:lpstr>
      <vt:lpstr> SPDR Metals &amp; Mining ETF (XME) –  long 2/$28-$30 call spread</vt:lpstr>
      <vt:lpstr>Boeing (BA) – LEAPS Candidate Boeing is Beating on Deliveries. Boeing begins 2026 with 46 deliveries in January and 103 net new orders took profits on long 3/$195-$200 call spread     </vt:lpstr>
      <vt:lpstr>General Motors (GM) – Worst Off Trade War Victim Earnings better than expected plus interest rate beneficiary stopped out of long 4/$52.50-$57.50 put spread at cost, long 3/$53-$56 put spread  </vt:lpstr>
      <vt:lpstr>Package Delivery- United Parcel Service (UPS) –  S&amp;P Case Shiller took profits on long 11/$130-$140 call spread</vt:lpstr>
      <vt:lpstr> Caterpillar (CAT)- Data Center Buildout took profits on ong $630-$640 call spread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Coming Copper Crisis 50% copper tariff stopped out of 3/$55-$58 call spread, took profits on long 8/$34-$37 call spread  took profits on long 4/$37-$40 call spread, took profits on long 5/$42-$45 call spread, stopped out of long $48-$51 put spread, profits on long 6/$32-$35 call spread     </vt:lpstr>
      <vt:lpstr> Walt Disney (DIS) -  </vt:lpstr>
      <vt:lpstr>Industrials Sector SPDR (XLI)- (GE), (MMM), (UNP), (UTX), (BA), (HON)</vt:lpstr>
      <vt:lpstr>  Union Pacific RR (UNP)- Big Stuff to Ship The Largest Railroad in History, may be the result of the Union Pacific (UNP)/Norfolk Southern merger worth $200 billion took profits on long 5/$200-$210 call spread took profits on 11/$150-$160 call spread </vt:lpstr>
      <vt:lpstr>  Walmart (WMT) – AI Consumer Walmart Hits $1 Trillion Market Cap  took profit on Long 11/$125-$130 bear put spread, took profit on Long 10/$119-$121 bear put spread took profits on Long 8/$114-$117 bear put spread  </vt:lpstr>
      <vt:lpstr>  Costco (COST) – Trade War Recovery suing Trump administration over tariffs, one third of sales from imports took profits on long 4/$840-$850 call spread    </vt:lpstr>
      <vt:lpstr> Delta Airlines (DAL) – Quality holds up The only airline with a refinery  </vt:lpstr>
      <vt:lpstr>Transports Sector SPDR (XTN)- Worst Hit Sector (ALGT),  (ALK), (JBLU), (LUV), (CHRW), (DAL) </vt:lpstr>
      <vt:lpstr>Health Care Sector (XLV) – Defensive Play and Cheap (JNJ), (PFE), (MRK), (GILD), (ACT), (AMGN)  </vt:lpstr>
      <vt:lpstr>Amgen (AMGN) took profits on long 7/$260-$270 bull call spread,  took profits on long 11/$185-$200 bull call spread</vt:lpstr>
      <vt:lpstr>Visa (V) – Stablecoin Competition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Raytheon (RTX) stopped out of long $195-$200 call spread </vt:lpstr>
      <vt:lpstr>PowerPoint Presentation</vt:lpstr>
      <vt:lpstr>Bonds – Breakdown </vt:lpstr>
      <vt:lpstr>                 Treasury ETF (TLT) –  took profits on long 6/$88-$91 put spread stopped out of long 6/$80-$83 call spread, took profits on long 4/$84-$87 call spread  stopped out of long 1/$82-$85 call spread, took profits on long 10/$103-$106 put spread took profits on long 6/$$94-$97 put spread, took profits on long 5/$82-$85 calls spread                          </vt:lpstr>
      <vt:lpstr> Ten Year Treasury Yield ($TNX) – 4.45%  </vt:lpstr>
      <vt:lpstr> Junk Bonds (JNK) 6.57% Yield  </vt:lpstr>
      <vt:lpstr>Municipal Bonds (MUB) 3.10% Yield-  </vt:lpstr>
      <vt:lpstr>Emerging Market Debt (ELD) 5.41% Yield-  </vt:lpstr>
      <vt:lpstr>2X Short Treasuries (TBT)-Out of Favor</vt:lpstr>
      <vt:lpstr>Anally Capital Management (NLY) – Leveraged REIT Play Yield 13.19% took profits on long 12/$15-$16 call spread</vt:lpstr>
      <vt:lpstr>PowerPoint Presentation</vt:lpstr>
      <vt:lpstr>Foreign Currencies – Picking Up Steam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Windfall Profits</vt:lpstr>
      <vt:lpstr>PowerPoint Presentation</vt:lpstr>
      <vt:lpstr>Oil-($WTIC) Sharpes Move in History, up 115%</vt:lpstr>
      <vt:lpstr>  United States Oil Fund (USO) </vt:lpstr>
      <vt:lpstr>  Schlumberger (SLB) long 5/$43-$48 call spread </vt:lpstr>
      <vt:lpstr>Energy Select Sector SPDR (XLE)-No Performance! (XOM), (CVX), (SLB), (KMI), (EOG), (COP) </vt:lpstr>
      <vt:lpstr>ExxonMobil (XOM) - Windfall profits for rest of 2026 took profits on 5/$130-$140 call spread took profits on Long 4/$100-$105 call spread, took profits on long 12/$120-$125 put spread </vt:lpstr>
      <vt:lpstr>Occidental Petroleum (OXY) - Windfall profits for rest of 2026 took profits on 5/$45-$50 call spread, took profits on long 4/$59-$62 call spread  took profits on long 2/$55-$60 call spread, took profits on long 12/$77.50-$82.50 put spread </vt:lpstr>
      <vt:lpstr>Natural Gas (UNG) – Oversupply took profits on Long January 2025 $7-8 Call Spread LEAPS</vt:lpstr>
      <vt:lpstr>  Cameco (CCJ) – Global Uranium Renaissance Microsoft to Reopen Three Mile Island to power AI data centers took profits on long 12/$41-$44 call spread, took profits on long 12/$35-$38 call spread,  took profits on long 5/$20-$23 bull call spread</vt:lpstr>
      <vt:lpstr>  Vistra Corp. (VST) – Global Uranium Renaissance took profits on long 2/$100-$110 call spread</vt:lpstr>
      <vt:lpstr>PowerPoint Presentation</vt:lpstr>
      <vt:lpstr>Precious Metals – Reaffirmed as “Risk On”</vt:lpstr>
      <vt:lpstr>PowerPoint Presentation</vt:lpstr>
      <vt:lpstr> Market Vectors Gold Miners ETF- (GDX) –  took profit on long 6/$207.50-$212.50 call spread, took profit on long 7/$200-$205 call spread  </vt:lpstr>
      <vt:lpstr>  Barrick Mining (B) took profit on long 1/$15.50-$16.50 call spread  </vt:lpstr>
      <vt:lpstr> Newmont Mining- (NEM)- Sometimes you Just Get Lucky took profits on long 10/$47-$50 call spread, took profits on long $55-60 call spread</vt:lpstr>
      <vt:lpstr>PowerPoint Presentation</vt:lpstr>
      <vt:lpstr>  Silver Miners - (SIL)-  </vt:lpstr>
      <vt:lpstr>  Wheaton Precious Metals - (WPM)- LEAPS Approaching Max Profit took profits on long 4/$39-$42 call spread  long 6/$75-$80 call spread-expires in 7 trading days , took profits on long 1/$36-$39 call spread </vt:lpstr>
      <vt:lpstr> Platinum- (PPLT)- 556,000-ounce shortage this year took profits on long 1/$36-$39 call spread </vt:lpstr>
      <vt:lpstr>PowerPoint Presentation</vt:lpstr>
      <vt:lpstr>Real Estate – Stuck in the Mud</vt:lpstr>
      <vt:lpstr>S&amp;P Cotality Case Shiller Slows S&amp;P Cotality Rises to -0.2% YOY in November, with its National Home Price Index Miami gained +3.2%, Tampa +2.0%, and Atlanta +1.5%. Seattle -1.4% San Francisco -1.3% </vt:lpstr>
      <vt:lpstr>Crown Castle International (CCI) – 4.68% yielding 5G cell phone tower REIT Eliot Management Pushes up stock with activist bid took profits on Long 8/$90-$95 call spread,</vt:lpstr>
      <vt:lpstr>US Home Construction Index (ITB) (DHI), (LEN), (PHM), (TOL), (NVR)   </vt:lpstr>
      <vt:lpstr> DH Horton (DHI) Earnings Hit on free upgrades eating into margins took profits on long 11/$165-$175  </vt:lpstr>
      <vt:lpstr>Trade Sheet- The Recession Trade So What Do We Do About All This?</vt:lpstr>
      <vt:lpstr>       Next Strategy Webinar   12:00 PM EST Wednesday, May 20, 2026  from Lake Tahoe      email me questions at madhedgefundtrader@yahoo.com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1487</cp:revision>
  <cp:lastPrinted>2022-01-05T03:44:27Z</cp:lastPrinted>
  <dcterms:created xsi:type="dcterms:W3CDTF">2015-02-05T17:12:57Z</dcterms:created>
  <dcterms:modified xsi:type="dcterms:W3CDTF">2026-05-05T23:37:14Z</dcterms:modified>
</cp:coreProperties>
</file>