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trictFirstAndLastChars="0" saveSubsetFonts="1" autoCompressPictures="0">
  <p:sldMasterIdLst>
    <p:sldMasterId id="2147483659" r:id="rId1"/>
  </p:sldMasterIdLst>
  <p:notesMasterIdLst>
    <p:notesMasterId r:id="rId127"/>
  </p:notesMasterIdLst>
  <p:sldIdLst>
    <p:sldId id="256" r:id="rId2"/>
    <p:sldId id="1470" r:id="rId3"/>
    <p:sldId id="1832" r:id="rId4"/>
    <p:sldId id="888" r:id="rId5"/>
    <p:sldId id="605" r:id="rId6"/>
    <p:sldId id="1833" r:id="rId7"/>
    <p:sldId id="1651" r:id="rId8"/>
    <p:sldId id="1118" r:id="rId9"/>
    <p:sldId id="1831" r:id="rId10"/>
    <p:sldId id="1765" r:id="rId11"/>
    <p:sldId id="1076" r:id="rId12"/>
    <p:sldId id="898" r:id="rId13"/>
    <p:sldId id="1827" r:id="rId14"/>
    <p:sldId id="1689" r:id="rId15"/>
    <p:sldId id="1824" r:id="rId16"/>
    <p:sldId id="1734" r:id="rId17"/>
    <p:sldId id="1397" r:id="rId18"/>
    <p:sldId id="1763" r:id="rId19"/>
    <p:sldId id="1033" r:id="rId20"/>
    <p:sldId id="1073" r:id="rId21"/>
    <p:sldId id="1744" r:id="rId22"/>
    <p:sldId id="1026" r:id="rId23"/>
    <p:sldId id="570" r:id="rId24"/>
    <p:sldId id="280" r:id="rId25"/>
    <p:sldId id="1511" r:id="rId26"/>
    <p:sldId id="1512" r:id="rId27"/>
    <p:sldId id="1544" r:id="rId28"/>
    <p:sldId id="1741" r:id="rId29"/>
    <p:sldId id="1545" r:id="rId30"/>
    <p:sldId id="1297" r:id="rId31"/>
    <p:sldId id="1542" r:id="rId32"/>
    <p:sldId id="563" r:id="rId33"/>
    <p:sldId id="835" r:id="rId34"/>
    <p:sldId id="613" r:id="rId35"/>
    <p:sldId id="1523" r:id="rId36"/>
    <p:sldId id="831" r:id="rId37"/>
    <p:sldId id="811" r:id="rId38"/>
    <p:sldId id="1047" r:id="rId39"/>
    <p:sldId id="1399" r:id="rId40"/>
    <p:sldId id="1072" r:id="rId41"/>
    <p:sldId id="764" r:id="rId42"/>
    <p:sldId id="765" r:id="rId43"/>
    <p:sldId id="1071" r:id="rId44"/>
    <p:sldId id="1501" r:id="rId45"/>
    <p:sldId id="1195" r:id="rId46"/>
    <p:sldId id="1743" r:id="rId47"/>
    <p:sldId id="1772" r:id="rId48"/>
    <p:sldId id="1776" r:id="rId49"/>
    <p:sldId id="1813" r:id="rId50"/>
    <p:sldId id="1070" r:id="rId51"/>
    <p:sldId id="1717" r:id="rId52"/>
    <p:sldId id="1718" r:id="rId53"/>
    <p:sldId id="1719" r:id="rId54"/>
    <p:sldId id="1720" r:id="rId55"/>
    <p:sldId id="1721" r:id="rId56"/>
    <p:sldId id="1722" r:id="rId57"/>
    <p:sldId id="1723" r:id="rId58"/>
    <p:sldId id="1726" r:id="rId59"/>
    <p:sldId id="1727" r:id="rId60"/>
    <p:sldId id="1724" r:id="rId61"/>
    <p:sldId id="840" r:id="rId62"/>
    <p:sldId id="1738" r:id="rId63"/>
    <p:sldId id="1068" r:id="rId64"/>
    <p:sldId id="1069" r:id="rId65"/>
    <p:sldId id="1566" r:id="rId66"/>
    <p:sldId id="1400" r:id="rId67"/>
    <p:sldId id="893" r:id="rId68"/>
    <p:sldId id="289" r:id="rId69"/>
    <p:sldId id="1054" r:id="rId70"/>
    <p:sldId id="994" r:id="rId71"/>
    <p:sldId id="1742" r:id="rId72"/>
    <p:sldId id="830" r:id="rId73"/>
    <p:sldId id="481" r:id="rId74"/>
    <p:sldId id="290" r:id="rId75"/>
    <p:sldId id="1133" r:id="rId76"/>
    <p:sldId id="1049" r:id="rId77"/>
    <p:sldId id="336" r:id="rId78"/>
    <p:sldId id="1804" r:id="rId79"/>
    <p:sldId id="1814" r:id="rId80"/>
    <p:sldId id="1777" r:id="rId81"/>
    <p:sldId id="654" r:id="rId82"/>
    <p:sldId id="659" r:id="rId83"/>
    <p:sldId id="655" r:id="rId84"/>
    <p:sldId id="1425" r:id="rId85"/>
    <p:sldId id="657" r:id="rId86"/>
    <p:sldId id="656" r:id="rId87"/>
    <p:sldId id="1500" r:id="rId88"/>
    <p:sldId id="1828" r:id="rId89"/>
    <p:sldId id="1778" r:id="rId90"/>
    <p:sldId id="1411" r:id="rId91"/>
    <p:sldId id="1412" r:id="rId92"/>
    <p:sldId id="1413" r:id="rId93"/>
    <p:sldId id="1414" r:id="rId94"/>
    <p:sldId id="1415" r:id="rId95"/>
    <p:sldId id="1816" r:id="rId96"/>
    <p:sldId id="1732" r:id="rId97"/>
    <p:sldId id="388" r:id="rId98"/>
    <p:sldId id="312" r:id="rId99"/>
    <p:sldId id="380" r:id="rId100"/>
    <p:sldId id="747" r:id="rId101"/>
    <p:sldId id="1422" r:id="rId102"/>
    <p:sldId id="313" r:id="rId103"/>
    <p:sldId id="1217" r:id="rId104"/>
    <p:sldId id="1592" r:id="rId105"/>
    <p:sldId id="1830" r:id="rId106"/>
    <p:sldId id="1817" r:id="rId107"/>
    <p:sldId id="1769" r:id="rId108"/>
    <p:sldId id="1779" r:id="rId109"/>
    <p:sldId id="650" r:id="rId110"/>
    <p:sldId id="729" r:id="rId111"/>
    <p:sldId id="737" r:id="rId112"/>
    <p:sldId id="1733" r:id="rId113"/>
    <p:sldId id="999" r:id="rId114"/>
    <p:sldId id="1000" r:id="rId115"/>
    <p:sldId id="1451" r:id="rId116"/>
    <p:sldId id="1818" r:id="rId117"/>
    <p:sldId id="1130" r:id="rId118"/>
    <p:sldId id="1803" r:id="rId119"/>
    <p:sldId id="1005" r:id="rId120"/>
    <p:sldId id="1006" r:id="rId121"/>
    <p:sldId id="1586" r:id="rId122"/>
    <p:sldId id="1577" r:id="rId123"/>
    <p:sldId id="335" r:id="rId124"/>
    <p:sldId id="1829" r:id="rId125"/>
    <p:sldId id="1826" r:id="rId126"/>
  </p:sldIdLst>
  <p:sldSz cx="12192000" cy="6858000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64B"/>
    <a:srgbClr val="005A9C"/>
    <a:srgbClr val="003D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65DD7F7-462A-4F70-8277-D15755171BC1}">
  <a:tblStyle styleId="{D65DD7F7-462A-4F70-8277-D15755171BC1}" styleName="Table_0"/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11"/>
    <p:restoredTop sz="93151"/>
  </p:normalViewPr>
  <p:slideViewPr>
    <p:cSldViewPr snapToGrid="0">
      <p:cViewPr varScale="1">
        <p:scale>
          <a:sx n="118" d="100"/>
          <a:sy n="118" d="100"/>
        </p:scale>
        <p:origin x="264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3" name="Shape 3"/>
          <p:cNvSpPr txBox="1">
            <a:spLocks noGrp="1"/>
          </p:cNvSpPr>
          <p:nvPr>
            <p:ph type="dt" idx="10"/>
          </p:nvPr>
        </p:nvSpPr>
        <p:spPr>
          <a:xfrm>
            <a:off x="3884612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4" name="Shape 4"/>
          <p:cNvSpPr>
            <a:spLocks noGrp="1" noRot="1" noChangeAspect="1"/>
          </p:cNvSpPr>
          <p:nvPr>
            <p:ph type="sldImg" idx="3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rnd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5" name="Shape 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ftr" idx="11"/>
          </p:nvPr>
        </p:nvSpPr>
        <p:spPr>
          <a:xfrm>
            <a:off x="0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sldNum" idx="12"/>
          </p:nvPr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1pPr>
            <a:lvl2pPr marL="4572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2pPr>
            <a:lvl3pPr marL="914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3pPr>
            <a:lvl4pPr marL="13716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4pPr>
            <a:lvl5pPr marL="1828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5pPr>
            <a:lvl6pPr marL="2286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6pPr>
            <a:lvl7pPr marL="32004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7pPr>
            <a:lvl8pPr marL="45720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8pPr>
            <a:lvl9pPr marL="640080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1409788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rnd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58" name="Shape 58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r>
              <a:rPr lang="en-US" sz="1200" b="0" i="0" u="none" strike="noStrike" cap="none" baseline="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873123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78809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439061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37391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2887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0604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9181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17" name="Shape 21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62588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>
          <a:extLst>
            <a:ext uri="{FF2B5EF4-FFF2-40B4-BE49-F238E27FC236}">
              <a16:creationId xmlns:a16="http://schemas.microsoft.com/office/drawing/2014/main" id="{FC87D327-4950-E98D-28CD-071308D50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D6B0FCF3-16F2-1785-3FD5-D2B6641D8E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AD26344B-BBA1-798D-AE0C-E9379B29407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094004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1" name="Shape 23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567147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7485522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59" name="Shape 25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20609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>
          <a:extLst>
            <a:ext uri="{FF2B5EF4-FFF2-40B4-BE49-F238E27FC236}">
              <a16:creationId xmlns:a16="http://schemas.microsoft.com/office/drawing/2014/main" id="{9C9971B9-E349-9364-2BC0-7C4CCDC99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>
            <a:extLst>
              <a:ext uri="{FF2B5EF4-FFF2-40B4-BE49-F238E27FC236}">
                <a16:creationId xmlns:a16="http://schemas.microsoft.com/office/drawing/2014/main" id="{778A7917-0D20-3205-0E89-F63A06CAC98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59" name="Shape 259">
            <a:extLst>
              <a:ext uri="{FF2B5EF4-FFF2-40B4-BE49-F238E27FC236}">
                <a16:creationId xmlns:a16="http://schemas.microsoft.com/office/drawing/2014/main" id="{E5FE94DB-5E23-8AC5-CD12-D66145A3A9B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749041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071934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8414436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Shape 2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45" name="Shape 24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200455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3750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Shape 32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29" name="Shape 32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931407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>
          <a:extLst>
            <a:ext uri="{FF2B5EF4-FFF2-40B4-BE49-F238E27FC236}">
              <a16:creationId xmlns:a16="http://schemas.microsoft.com/office/drawing/2014/main" id="{1E46299A-4F02-A5CC-CE84-F06C0ACAD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Shape 328">
            <a:extLst>
              <a:ext uri="{FF2B5EF4-FFF2-40B4-BE49-F238E27FC236}">
                <a16:creationId xmlns:a16="http://schemas.microsoft.com/office/drawing/2014/main" id="{7721ED51-6C29-93EF-0799-F40D0F889B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29" name="Shape 329">
            <a:extLst>
              <a:ext uri="{FF2B5EF4-FFF2-40B4-BE49-F238E27FC236}">
                <a16:creationId xmlns:a16="http://schemas.microsoft.com/office/drawing/2014/main" id="{02BC3E61-9CDD-E6EC-53F8-3D5DEC40A9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8361604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Shape 3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43" name="Shape 34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9028322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493148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5441144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3785880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5441144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822354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855904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4598025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6094222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0814781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1150078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7471586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27826760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4844341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82956955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B7FA51F0-1085-2828-22C9-0D2866AF5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A4FF6D98-ED0C-9AD9-2744-40ABEA67E8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58E4945A-98E3-CFA1-3923-6BCA92D164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80464838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3791E79C-C442-FF98-6792-4524E3169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716DA26E-6229-D749-EC97-5E73C96A85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3B55AFFE-F0E2-E30C-7B17-73C6B1F58D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1350128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F92A55C7-10D3-A465-8638-3C0948991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78FCE6D7-F7CD-D0D4-D970-B0F82D675E9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F5B741EB-4D3C-5C01-AE3C-51319E301AC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3785098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C3FFAC80-D141-2072-936B-7135EC73D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F3D6C06E-D7BC-BC6B-FE07-05A0BA175E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A2E55A69-64F8-5BA9-0D19-335DE07FB2F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25301238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844E743A-AA03-1D46-AE6C-4189AA689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11BFFB16-1F9C-E1D8-B08F-96ACC267B8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039C4AC6-89DE-2B83-07CF-AC32A3662E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4786996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3F481D27-244C-6CA1-B86B-5560CEA2C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C3844CB6-716F-F67A-FEC2-B91006E8E4E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C6A9D42A-3B33-A67A-1DE0-02683446EB4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97972552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73D0E9DF-179C-925E-5097-2DCB8BA11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2EFC149F-7A79-0DDE-D706-9251395ABA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D0E3D4AF-5D73-0776-1944-7AB6FEF9671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828974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01663627-7EAA-27EF-5203-E25507CEE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F2558063-63DC-2644-B207-D2146F4CA6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6C0FEB3B-37F2-3BFA-E5AD-18C9D608E24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52399072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706B9741-75C3-957B-F202-EA39E9CA5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835F7219-FCA8-4B1E-6D62-B50322418A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0F85F3A6-C4CF-AE31-5043-1BA22C5222F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01070303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6BF1D1BF-37E0-25A4-FE0B-05186275B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2B68310D-C3DD-D39B-50D7-8DCA21282E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31742B2C-B8D6-58B0-F57F-7809210EF1D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671154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D8426419-534A-E4C2-2391-F0A6318C7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C8F6D616-C05C-6811-771E-E640BE882F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5FC5B777-6107-0A54-C2A0-C7C9F5C6C08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074257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05A5C02A-B001-BE3F-66DF-A02A04745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F2CB57E2-833D-B4AB-A205-3F63CCBF75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62B2D96D-7B24-3904-6EF4-DAA7D0DBE60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71030935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1F700449-311D-F6A7-9AC5-141FA7E05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8D84E15B-3B3E-38BC-196E-DEA6A7B8C1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7F8CA8A5-D58B-F914-3403-B28096AD8EA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1732263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94704738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>
          <a:extLst>
            <a:ext uri="{FF2B5EF4-FFF2-40B4-BE49-F238E27FC236}">
              <a16:creationId xmlns:a16="http://schemas.microsoft.com/office/drawing/2014/main" id="{F4CB48FD-3168-2235-8EC9-3628A448A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>
            <a:extLst>
              <a:ext uri="{FF2B5EF4-FFF2-40B4-BE49-F238E27FC236}">
                <a16:creationId xmlns:a16="http://schemas.microsoft.com/office/drawing/2014/main" id="{E69D4068-7538-C78A-4543-0D7A1799CE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280" name="Shape 280">
            <a:extLst>
              <a:ext uri="{FF2B5EF4-FFF2-40B4-BE49-F238E27FC236}">
                <a16:creationId xmlns:a16="http://schemas.microsoft.com/office/drawing/2014/main" id="{F24D0FAE-D84D-DA79-03AA-2F54D6DB974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39950760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38448808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3324240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12944028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60992422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0" name="Shape 2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3940300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49076232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94675357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33794952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>
          <a:extLst>
            <a:ext uri="{FF2B5EF4-FFF2-40B4-BE49-F238E27FC236}">
              <a16:creationId xmlns:a16="http://schemas.microsoft.com/office/drawing/2014/main" id="{788F1FB4-36AB-37C9-DB88-45965A5FF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>
            <a:extLst>
              <a:ext uri="{FF2B5EF4-FFF2-40B4-BE49-F238E27FC236}">
                <a16:creationId xmlns:a16="http://schemas.microsoft.com/office/drawing/2014/main" id="{33A32429-5F85-C297-A9DB-1CE88A786A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>
            <a:extLst>
              <a:ext uri="{FF2B5EF4-FFF2-40B4-BE49-F238E27FC236}">
                <a16:creationId xmlns:a16="http://schemas.microsoft.com/office/drawing/2014/main" id="{71CCE20D-FF12-DD1A-1808-294E36134AD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040314368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11683000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823133520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Shape 2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94" name="Shape 29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1301897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Shape 2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294" name="Shape 29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88597127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2116244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88393168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63EBE778-11EC-43E2-0220-99AA143D1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>
            <a:extLst>
              <a:ext uri="{FF2B5EF4-FFF2-40B4-BE49-F238E27FC236}">
                <a16:creationId xmlns:a16="http://schemas.microsoft.com/office/drawing/2014/main" id="{16B01E0E-757B-B7F4-E25A-7E4D1E02D8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01" name="Shape 301">
            <a:extLst>
              <a:ext uri="{FF2B5EF4-FFF2-40B4-BE49-F238E27FC236}">
                <a16:creationId xmlns:a16="http://schemas.microsoft.com/office/drawing/2014/main" id="{D0B4C6BC-0D8E-ECBD-2DDF-593CEAF808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298576603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>
          <a:extLst>
            <a:ext uri="{FF2B5EF4-FFF2-40B4-BE49-F238E27FC236}">
              <a16:creationId xmlns:a16="http://schemas.microsoft.com/office/drawing/2014/main" id="{123E51D6-1AAF-C9CC-7287-9E907428E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>
            <a:extLst>
              <a:ext uri="{FF2B5EF4-FFF2-40B4-BE49-F238E27FC236}">
                <a16:creationId xmlns:a16="http://schemas.microsoft.com/office/drawing/2014/main" id="{973C4E02-68FE-BB26-86BF-F2CDB2B1DE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39" name="Shape 139">
            <a:extLst>
              <a:ext uri="{FF2B5EF4-FFF2-40B4-BE49-F238E27FC236}">
                <a16:creationId xmlns:a16="http://schemas.microsoft.com/office/drawing/2014/main" id="{62DB03F2-0726-8B5E-BE8D-1B48690A51D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25798246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75265253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626023449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626023449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74" name="Shape 1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62328467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174" name="Shape 1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338190939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5">
          <a:extLst>
            <a:ext uri="{FF2B5EF4-FFF2-40B4-BE49-F238E27FC236}">
              <a16:creationId xmlns:a16="http://schemas.microsoft.com/office/drawing/2014/main" id="{F981E1DD-8AF0-EDF3-67B0-C174508C9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Shape 356">
            <a:extLst>
              <a:ext uri="{FF2B5EF4-FFF2-40B4-BE49-F238E27FC236}">
                <a16:creationId xmlns:a16="http://schemas.microsoft.com/office/drawing/2014/main" id="{A9E6A2E7-F3D2-D13E-9BA5-9AF787E5E19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57" name="Shape 357">
            <a:extLst>
              <a:ext uri="{FF2B5EF4-FFF2-40B4-BE49-F238E27FC236}">
                <a16:creationId xmlns:a16="http://schemas.microsoft.com/office/drawing/2014/main" id="{B941091C-8729-7B5F-7F8E-BEEB05A98BA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5121666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64" name="Shape 36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914474366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64" name="Shape 36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412112514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64" name="Shape 36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710310254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Shape 3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378" name="Shape 37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980812559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Shape 4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427" name="Shape 42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27513809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Shape 4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1" name="Shape 4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86563210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87614216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154646946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4217716473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hape 4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48" name="Shape 44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604579629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55" name="Shape 4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096645675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55" name="Shape 4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747297305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3">
          <a:extLst>
            <a:ext uri="{FF2B5EF4-FFF2-40B4-BE49-F238E27FC236}">
              <a16:creationId xmlns:a16="http://schemas.microsoft.com/office/drawing/2014/main" id="{55C9CE1B-DE69-6CD9-F93F-39FA5AE99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hape 454">
            <a:extLst>
              <a:ext uri="{FF2B5EF4-FFF2-40B4-BE49-F238E27FC236}">
                <a16:creationId xmlns:a16="http://schemas.microsoft.com/office/drawing/2014/main" id="{2B6E264C-9172-079B-9F03-8B3A862FD7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455" name="Shape 455">
            <a:extLst>
              <a:ext uri="{FF2B5EF4-FFF2-40B4-BE49-F238E27FC236}">
                <a16:creationId xmlns:a16="http://schemas.microsoft.com/office/drawing/2014/main" id="{34C715A0-F10D-D795-18BB-3CC4456363C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3788116563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16759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435961301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435961301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435961301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80968-8DF7-4BB7-1765-EAD62FFFB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A6E796-B577-4332-7C72-2C7043B306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CC4899-B6D2-420E-AB1A-471BE448D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B6AEDB-78E4-1CBE-F4C8-4447B917E23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347413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533904427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126357310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Shape 5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18" name="Shape 51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644011028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410644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260410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377733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Shape 60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rnd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609" name="Shape 60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610" name="Shape 610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r>
              <a:rPr lang="en-US" sz="1200" b="0" i="0" u="none" strike="noStrike" cap="none" baseline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788843108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E337D-1959-EDF1-B287-DF7071498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EA4027-3064-485F-332E-ED6BF7117D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5CA331-06E6-0061-34E1-F9FE31A0DD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6D1AC3-92B1-6EE9-86CF-7C1FDE69F51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926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>
            <a:spLocks noGrp="1"/>
          </p:cNvSpPr>
          <p:nvPr>
            <p:ph type="title"/>
          </p:nvPr>
        </p:nvSpPr>
        <p:spPr>
          <a:xfrm rot="5400000">
            <a:off x="7285038" y="1828800"/>
            <a:ext cx="5851525" cy="2743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body" idx="1"/>
          </p:nvPr>
        </p:nvSpPr>
        <p:spPr>
          <a:xfrm rot="5400000">
            <a:off x="1697038" y="-812800"/>
            <a:ext cx="5851525" cy="80263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hape 19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body" idx="1"/>
          </p:nvPr>
        </p:nvSpPr>
        <p:spPr>
          <a:xfrm rot="5400000">
            <a:off x="3833018" y="-1623219"/>
            <a:ext cx="4525961" cy="10972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>
            <a:spLocks noGrp="1"/>
          </p:cNvSpPr>
          <p:nvPr>
            <p:ph type="title"/>
          </p:nvPr>
        </p:nvSpPr>
        <p:spPr>
          <a:xfrm>
            <a:off x="2389718" y="4800601"/>
            <a:ext cx="7315199" cy="56673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3" name="Shape 23"/>
          <p:cNvSpPr>
            <a:spLocks noGrp="1"/>
          </p:cNvSpPr>
          <p:nvPr>
            <p:ph type="pic" idx="2"/>
          </p:nvPr>
        </p:nvSpPr>
        <p:spPr>
          <a:xfrm>
            <a:off x="2389718" y="612775"/>
            <a:ext cx="7315199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24" name="Shape 24"/>
          <p:cNvSpPr txBox="1">
            <a:spLocks noGrp="1"/>
          </p:cNvSpPr>
          <p:nvPr>
            <p:ph type="body" idx="1"/>
          </p:nvPr>
        </p:nvSpPr>
        <p:spPr>
          <a:xfrm>
            <a:off x="2389718" y="5367338"/>
            <a:ext cx="7315199" cy="8048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609601" y="273051"/>
            <a:ext cx="4011084" cy="116204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body" idx="1"/>
          </p:nvPr>
        </p:nvSpPr>
        <p:spPr>
          <a:xfrm>
            <a:off x="4766733" y="273050"/>
            <a:ext cx="6815667" cy="585311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body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body" idx="1"/>
          </p:nvPr>
        </p:nvSpPr>
        <p:spPr>
          <a:xfrm>
            <a:off x="609601" y="1535112"/>
            <a:ext cx="53869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body" idx="2"/>
          </p:nvPr>
        </p:nvSpPr>
        <p:spPr>
          <a:xfrm>
            <a:off x="609601" y="2174875"/>
            <a:ext cx="5386916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body" idx="3"/>
          </p:nvPr>
        </p:nvSpPr>
        <p:spPr>
          <a:xfrm>
            <a:off x="6193367" y="1535112"/>
            <a:ext cx="5389032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spcBef>
                <a:spcPts val="0"/>
              </a:spcBef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Font typeface="Calibri"/>
              <a:buNone/>
              <a:defRPr/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body" idx="4"/>
          </p:nvPr>
        </p:nvSpPr>
        <p:spPr>
          <a:xfrm>
            <a:off x="6193367" y="2174875"/>
            <a:ext cx="5389032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609601" y="1600201"/>
            <a:ext cx="53847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body" idx="2"/>
          </p:nvPr>
        </p:nvSpPr>
        <p:spPr>
          <a:xfrm>
            <a:off x="6197601" y="1600201"/>
            <a:ext cx="53847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963083" y="4406901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defRPr/>
            </a:lvl1pPr>
            <a:lvl2pPr rtl="0">
              <a:spcBef>
                <a:spcPts val="0"/>
              </a:spcBef>
              <a:defRPr/>
            </a:lvl2pPr>
            <a:lvl3pPr rtl="0">
              <a:spcBef>
                <a:spcPts val="0"/>
              </a:spcBef>
              <a:defRPr/>
            </a:lvl3pPr>
            <a:lvl4pPr rtl="0">
              <a:spcBef>
                <a:spcPts val="0"/>
              </a:spcBef>
              <a:defRPr/>
            </a:lvl4pPr>
            <a:lvl5pPr rtl="0">
              <a:spcBef>
                <a:spcPts val="0"/>
              </a:spcBef>
              <a:defRPr/>
            </a:lvl5pPr>
            <a:lvl6pPr rtl="0">
              <a:spcBef>
                <a:spcPts val="0"/>
              </a:spcBef>
              <a:defRPr/>
            </a:lvl6pPr>
            <a:lvl7pPr rtl="0">
              <a:spcBef>
                <a:spcPts val="0"/>
              </a:spcBef>
              <a:defRPr/>
            </a:lvl7pPr>
            <a:lvl8pPr rtl="0">
              <a:spcBef>
                <a:spcPts val="0"/>
              </a:spcBef>
              <a:defRPr/>
            </a:lvl8pPr>
            <a:lvl9pPr rtl="0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963083" y="2906713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1pPr>
            <a:lvl2pPr marL="4572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2pPr>
            <a:lvl3pPr marL="9144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3pPr>
            <a:lvl4pPr marL="13716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4pPr>
            <a:lvl5pPr marL="18288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5pPr>
            <a:lvl6pPr marL="22860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6pPr>
            <a:lvl7pPr marL="27432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7pPr>
            <a:lvl8pPr marL="32004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8pPr>
            <a:lvl9pPr marL="3657600" indent="0" rtl="0">
              <a:spcBef>
                <a:spcPts val="0"/>
              </a:spcBef>
              <a:buClr>
                <a:srgbClr val="888888"/>
              </a:buClr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ctr" rtl="0">
              <a:spcBef>
                <a:spcPts val="0"/>
              </a:spcBef>
              <a:spcAft>
                <a:spcPts val="0"/>
              </a:spcAft>
              <a:defRPr/>
            </a:lvl1pPr>
            <a:lvl2pPr algn="ctr" rtl="0">
              <a:spcBef>
                <a:spcPts val="0"/>
              </a:spcBef>
              <a:spcAft>
                <a:spcPts val="0"/>
              </a:spcAft>
              <a:defRPr/>
            </a:lvl2pPr>
            <a:lvl3pPr algn="ctr" rtl="0">
              <a:spcBef>
                <a:spcPts val="0"/>
              </a:spcBef>
              <a:spcAft>
                <a:spcPts val="0"/>
              </a:spcAft>
              <a:defRPr/>
            </a:lvl3pPr>
            <a:lvl4pPr algn="ctr" rtl="0">
              <a:spcBef>
                <a:spcPts val="0"/>
              </a:spcBef>
              <a:spcAft>
                <a:spcPts val="0"/>
              </a:spcAft>
              <a:defRPr/>
            </a:lvl4pPr>
            <a:lvl5pPr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609600" y="1637000"/>
            <a:ext cx="109728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ctrTitle"/>
          </p:nvPr>
        </p:nvSpPr>
        <p:spPr>
          <a:xfrm>
            <a:off x="914400" y="2130425"/>
            <a:ext cx="10363200" cy="147002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ctr" rtl="0">
              <a:spcBef>
                <a:spcPts val="0"/>
              </a:spcBef>
              <a:spcAft>
                <a:spcPts val="0"/>
              </a:spcAft>
              <a:defRPr/>
            </a:lvl1pPr>
            <a:lvl2pPr marL="0" marR="0" indent="0" algn="ctr" rtl="0">
              <a:spcBef>
                <a:spcPts val="0"/>
              </a:spcBef>
              <a:spcAft>
                <a:spcPts val="0"/>
              </a:spcAft>
              <a:defRPr/>
            </a:lvl2pPr>
            <a:lvl3pPr marL="0" marR="0" indent="0" algn="ctr" rtl="0">
              <a:spcBef>
                <a:spcPts val="0"/>
              </a:spcBef>
              <a:spcAft>
                <a:spcPts val="0"/>
              </a:spcAft>
              <a:defRPr/>
            </a:lvl3pPr>
            <a:lvl4pPr marL="0" marR="0" indent="0" algn="ctr" rtl="0">
              <a:spcBef>
                <a:spcPts val="0"/>
              </a:spcBef>
              <a:spcAft>
                <a:spcPts val="0"/>
              </a:spcAft>
              <a:defRPr/>
            </a:lvl4pPr>
            <a:lvl5pPr marL="0" marR="0" indent="0"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marR="0" indent="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marR="0" indent="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marR="0" indent="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marR="0" indent="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subTitle" idx="1"/>
          </p:nvPr>
        </p:nvSpPr>
        <p:spPr>
          <a:xfrm>
            <a:off x="1828801" y="3886200"/>
            <a:ext cx="8534399" cy="1752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1pPr>
            <a:lvl2pPr marL="457200" marR="0" indent="0" algn="ctr" rtl="0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2pPr>
            <a:lvl3pPr marL="914400" marR="0" indent="0" algn="ctr" rtl="0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3pPr>
            <a:lvl4pPr marL="1371600" marR="0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4pPr>
            <a:lvl5pPr marL="1828800" marR="0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Calibri"/>
              <a:buNone/>
              <a:defRPr/>
            </a:lvl5pPr>
            <a:lvl6pPr marL="22860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6pPr>
            <a:lvl7pPr marL="27432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7pPr>
            <a:lvl8pPr marL="32004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8pPr>
            <a:lvl9pPr marL="3657600" marR="0" indent="0" algn="ctr" rtl="0">
              <a:spcBef>
                <a:spcPts val="400"/>
              </a:spcBef>
              <a:buClr>
                <a:srgbClr val="888888"/>
              </a:buClr>
              <a:buFont typeface="Calibri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ctr" rtl="0">
              <a:spcBef>
                <a:spcPts val="0"/>
              </a:spcBef>
              <a:spcAft>
                <a:spcPts val="0"/>
              </a:spcAft>
              <a:defRPr/>
            </a:lvl1pPr>
            <a:lvl2pPr marL="0" marR="0" indent="0" algn="ctr" rtl="0">
              <a:spcBef>
                <a:spcPts val="0"/>
              </a:spcBef>
              <a:spcAft>
                <a:spcPts val="0"/>
              </a:spcAft>
              <a:defRPr/>
            </a:lvl2pPr>
            <a:lvl3pPr marL="0" marR="0" indent="0" algn="ctr" rtl="0">
              <a:spcBef>
                <a:spcPts val="0"/>
              </a:spcBef>
              <a:spcAft>
                <a:spcPts val="0"/>
              </a:spcAft>
              <a:defRPr/>
            </a:lvl3pPr>
            <a:lvl4pPr marL="0" marR="0" indent="0" algn="ctr" rtl="0">
              <a:spcBef>
                <a:spcPts val="0"/>
              </a:spcBef>
              <a:spcAft>
                <a:spcPts val="0"/>
              </a:spcAft>
              <a:defRPr/>
            </a:lvl4pPr>
            <a:lvl5pPr marL="0" marR="0" indent="0" algn="ctr" rtl="0">
              <a:spcBef>
                <a:spcPts val="0"/>
              </a:spcBef>
              <a:spcAft>
                <a:spcPts val="0"/>
              </a:spcAft>
              <a:defRPr/>
            </a:lvl5pPr>
            <a:lvl6pPr marL="457200" marR="0" indent="0" algn="ctr" rtl="0">
              <a:spcBef>
                <a:spcPts val="0"/>
              </a:spcBef>
              <a:spcAft>
                <a:spcPts val="0"/>
              </a:spcAft>
              <a:defRPr/>
            </a:lvl6pPr>
            <a:lvl7pPr marL="914400" marR="0" indent="0" algn="ctr" rtl="0">
              <a:spcBef>
                <a:spcPts val="0"/>
              </a:spcBef>
              <a:spcAft>
                <a:spcPts val="0"/>
              </a:spcAft>
              <a:defRPr/>
            </a:lvl7pPr>
            <a:lvl8pPr marL="1371600" marR="0" indent="0" algn="ctr" rtl="0">
              <a:spcBef>
                <a:spcPts val="0"/>
              </a:spcBef>
              <a:spcAft>
                <a:spcPts val="0"/>
              </a:spcAft>
              <a:defRPr/>
            </a:lvl8pPr>
            <a:lvl9pPr marL="1828800" marR="0" indent="0" algn="ctr" rtl="0">
              <a:spcBef>
                <a:spcPts val="0"/>
              </a:spcBef>
              <a:spcAft>
                <a:spcPts val="0"/>
              </a:spcAft>
              <a:defRPr/>
            </a:lvl9pPr>
          </a:lstStyle>
          <a:p>
            <a:endParaRPr/>
          </a:p>
        </p:txBody>
      </p:sp>
      <p:sp>
        <p:nvSpPr>
          <p:cNvPr id="10" name="Shape 10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1pPr>
            <a:lvl2pPr marL="742950" marR="0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2pPr>
            <a:lvl3pPr marL="1143000" marR="0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/>
            </a:lvl3pPr>
            <a:lvl4pPr marL="1600200" marR="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/>
            </a:lvl4pPr>
            <a:lvl5pPr marL="2057400" marR="0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/>
            </a:lvl5pPr>
            <a:lvl6pPr marL="25146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6pPr>
            <a:lvl7pPr marL="29718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7pPr>
            <a:lvl8pPr marL="34290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8pPr>
            <a:lvl9pPr marL="3886200" marR="0" indent="-101600" algn="l" rtl="0">
              <a:spcBef>
                <a:spcPts val="400"/>
              </a:spcBef>
              <a:buClr>
                <a:schemeClr val="dk1"/>
              </a:buClr>
              <a:buFont typeface="Calibri"/>
              <a:buChar char="•"/>
              <a:defRPr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ldNum" idx="12"/>
          </p:nvPr>
        </p:nvSpPr>
        <p:spPr>
          <a:xfrm>
            <a:off x="8737601" y="6356351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R="0" algn="ctr" rtl="0">
              <a:spcBef>
                <a:spcPts val="0"/>
              </a:spcBef>
              <a:defRPr/>
            </a:lvl1pPr>
          </a:lstStyle>
          <a:p>
            <a:endParaRPr/>
          </a:p>
        </p:txBody>
      </p:sp>
      <p:pic>
        <p:nvPicPr>
          <p:cNvPr id="8" name="Picture 7" descr="jtbg1.jpg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-1"/>
            <a:ext cx="12192000" cy="2066925"/>
          </a:xfrm>
          <a:prstGeom prst="rect">
            <a:avLst/>
          </a:prstGeom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dhedgefundtrader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6.jpeg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0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6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8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0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8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9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7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9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1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5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7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gif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9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1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3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5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7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9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1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3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5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9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9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9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9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9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9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9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9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9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9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9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9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37.sv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1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3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5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7.png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9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9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9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9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9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9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9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9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9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9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9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9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9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37.sv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2.png"/><Relationship Id="rId4" Type="http://schemas.openxmlformats.org/officeDocument/2006/relationships/image" Target="../media/image161.jpe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4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6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8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sv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0.png"/><Relationship Id="rId5" Type="http://schemas.openxmlformats.org/officeDocument/2006/relationships/image" Target="../media/image169.jpeg"/><Relationship Id="rId4" Type="http://schemas.openxmlformats.org/officeDocument/2006/relationships/image" Target="../media/image35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2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4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6.png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9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9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9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9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83.png"/><Relationship Id="rId4" Type="http://schemas.openxmlformats.org/officeDocument/2006/relationships/image" Target="../media/image182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5.png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9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hyperlink" Target="mailto:madhedgefundtrader@yahoo.com" TargetMode="External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7.JPG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9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89.png"/><Relationship Id="rId4" Type="http://schemas.openxmlformats.org/officeDocument/2006/relationships/notesSlide" Target="../notesSlides/notesSlide9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 txBox="1">
            <a:spLocks noGrp="1"/>
          </p:cNvSpPr>
          <p:nvPr>
            <p:ph type="title"/>
          </p:nvPr>
        </p:nvSpPr>
        <p:spPr>
          <a:xfrm>
            <a:off x="2362200" y="304800"/>
            <a:ext cx="7924800" cy="1371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ea typeface="Calibri"/>
              </a:rPr>
              <a:t>The Mad Hedge Fund Trader</a:t>
            </a:r>
            <a:br>
              <a:rPr lang="en-US" sz="2800" dirty="0">
                <a:solidFill>
                  <a:schemeClr val="dk1"/>
                </a:solidFill>
                <a:ea typeface="Calibri"/>
              </a:rPr>
            </a:br>
            <a:r>
              <a:rPr lang="en-US" sz="2800" dirty="0">
                <a:solidFill>
                  <a:schemeClr val="dk1"/>
                </a:solidFill>
                <a:ea typeface="Calibri"/>
              </a:rPr>
              <a:t>“Now the Real Crisis Starts”</a:t>
            </a:r>
            <a:br>
              <a:rPr lang="en-US" sz="2800" dirty="0">
                <a:latin typeface="Calibri"/>
                <a:ea typeface="Calibri"/>
                <a:cs typeface="Calibri"/>
              </a:rPr>
            </a:br>
            <a:endParaRPr lang="en-US" sz="2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1905000" y="5105402"/>
            <a:ext cx="8229600" cy="126386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indent="-342900" algn="ctr">
              <a:lnSpc>
                <a:spcPct val="80000"/>
              </a:lnSpc>
              <a:spcBef>
                <a:spcPts val="0"/>
              </a:spcBef>
              <a:buSzPct val="25000"/>
              <a:buNone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With John Thomas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Incline Village, NV,</a:t>
            </a:r>
            <a:r>
              <a:rPr lang="en-US" sz="2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 May 20, 2026</a:t>
            </a:r>
            <a:br>
              <a:rPr lang="en-US" sz="24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100" u="sng" dirty="0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www.madhedgefundtrader.com</a:t>
            </a:r>
            <a:r>
              <a:rPr lang="en-US" sz="3100" dirty="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B4EF41-04D1-5BE8-9C3C-D9F81BDB8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2246" y="1665514"/>
            <a:ext cx="4880718" cy="3254829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E7AB9-289B-EFDA-947A-FCAFFCBEF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2800" dirty="0">
              <a:latin typeface="+mj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7C080-86E6-6C59-8345-ED14E7E75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5686" y="2378527"/>
            <a:ext cx="11266714" cy="4526100"/>
          </a:xfrm>
        </p:spPr>
        <p:txBody>
          <a:bodyPr/>
          <a:lstStyle/>
          <a:p>
            <a:pPr marL="203200" indent="0">
              <a:buNone/>
            </a:pPr>
            <a:r>
              <a:rPr lang="en-US" sz="2000" b="1" dirty="0"/>
              <a:t>*June 2,3,4,5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*A gathering of 24 of the best trading minds in the world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*It’s a smorgasbord of trading strategies in all asset classes, including Stocks, bonds, foreign exchange, commodities, precious metals, and energy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*$100,000 in free prizes awarded to those who register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*Sign up at by </a:t>
            </a:r>
            <a:r>
              <a:rPr lang="en-US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responding to the link we will send you shortly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*Best of all, attendance is </a:t>
            </a:r>
            <a:r>
              <a:rPr lang="en-US" sz="2000" b="1" dirty="0">
                <a:solidFill>
                  <a:srgbClr val="FF0000"/>
                </a:solidFill>
              </a:rPr>
              <a:t>FREE!</a:t>
            </a:r>
          </a:p>
        </p:txBody>
      </p:sp>
      <p:pic>
        <p:nvPicPr>
          <p:cNvPr id="5" name="Picture 4" descr="A person wearing a hat and suit&#10;&#10;Description automatically generated with low confidence">
            <a:extLst>
              <a:ext uri="{FF2B5EF4-FFF2-40B4-BE49-F238E27FC236}">
                <a16:creationId xmlns:a16="http://schemas.microsoft.com/office/drawing/2014/main" id="{73A0B536-7C8F-70FB-95D4-3E9640568B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1314" y="3755827"/>
            <a:ext cx="2220686" cy="29472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CAFD86-65E0-46CB-47C5-4AED59F1AD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843" y="1"/>
            <a:ext cx="7772400" cy="2144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755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30387-FF7B-8B38-8F5B-404A2FE9D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275D6-80B8-E6BE-FBFA-3BD17E601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648D5-B42E-2ADE-D493-6447AA291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D670EF-C649-FC84-D68A-4D3A1826D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907" y="0"/>
            <a:ext cx="71701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15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2209800" y="3810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 Alert Performance</a:t>
            </a: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 All-Time Highs-17 Consecutive Positive Months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b="1" i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371600" y="1676400"/>
            <a:ext cx="8305800" cy="480059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indent="0">
              <a:spcBef>
                <a:spcPts val="0"/>
              </a:spcBef>
              <a:buSzPct val="25000"/>
              <a:buNone/>
            </a:pP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*January  </a:t>
            </a:r>
            <a:r>
              <a:rPr lang="en-US" sz="2200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+1.97%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MTD               *July  </a:t>
            </a:r>
            <a:r>
              <a:rPr lang="en-US" sz="2200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+5.21%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*February 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+3.08%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Final   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            </a:t>
            </a:r>
            <a:r>
              <a:rPr lang="en-US" sz="2200" dirty="0">
                <a:latin typeface="Calibri"/>
                <a:ea typeface="Calibri"/>
                <a:cs typeface="Calibri"/>
                <a:sym typeface="Calibri"/>
              </a:rPr>
              <a:t>*August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+1.37%</a:t>
            </a:r>
            <a: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000" b="1" dirty="0"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latin typeface="Calibri"/>
                <a:ea typeface="Calibri"/>
                <a:cs typeface="Calibri"/>
                <a:sym typeface="Calibri"/>
              </a:rPr>
              <a:t>*March     </a:t>
            </a:r>
            <a: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-5.76%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MTD  </a:t>
            </a:r>
            <a: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          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*September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+2.21%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latin typeface="Calibri"/>
                <a:ea typeface="Calibri"/>
                <a:cs typeface="Calibri"/>
                <a:sym typeface="Calibri"/>
              </a:rPr>
              <a:t>*April      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+1.81%</a:t>
            </a:r>
            <a:r>
              <a:rPr lang="en-US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               *October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+3.11%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*May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      </a:t>
            </a:r>
            <a:r>
              <a:rPr lang="en-US" sz="22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 -3.50%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              *November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+2.33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*June      </a:t>
            </a:r>
            <a:r>
              <a:rPr lang="en-US" sz="2200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+15.48% 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          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*December </a:t>
            </a:r>
            <a:r>
              <a:rPr lang="en-US" sz="22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+2.66% </a:t>
            </a:r>
            <a: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Final</a:t>
            </a:r>
            <a:br>
              <a:rPr lang="en-US" sz="22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*2026 Year To Date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-3.70</a:t>
            </a:r>
            <a:r>
              <a:rPr lang="en-US" sz="2000" b="1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%</a:t>
            </a:r>
            <a:br>
              <a:rPr lang="en-US" sz="20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+812.35% 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since inception</a:t>
            </a:r>
            <a:b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*Versus 79.79% for all of 2023</a:t>
            </a:r>
            <a:b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*Versus 75.29% for all of 2024 </a:t>
            </a:r>
            <a:b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*Versus 62.02% for all of 2025</a:t>
            </a:r>
            <a:br>
              <a:rPr lang="en-US" sz="2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sz="20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20200" y="1943099"/>
            <a:ext cx="2133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4796037"/>
      </p:ext>
    </p:extLst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B4A79E0C-D03C-894E-8D0C-D6C1DECB54F1}"/>
              </a:ext>
            </a:extLst>
          </p:cNvPr>
          <p:cNvSpPr txBox="1"/>
          <p:nvPr/>
        </p:nvSpPr>
        <p:spPr>
          <a:xfrm>
            <a:off x="8392886" y="1774372"/>
            <a:ext cx="29290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Expiration Value</a:t>
            </a:r>
            <a:br>
              <a:rPr lang="en-US" sz="2400" b="1" dirty="0"/>
            </a:br>
            <a:r>
              <a:rPr lang="en-US" sz="2400" b="1" dirty="0">
                <a:solidFill>
                  <a:srgbClr val="00A64B"/>
                </a:solidFill>
              </a:rPr>
              <a:t>+9.70%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32160A-02C6-392E-55B2-BB485B314BB1}"/>
              </a:ext>
            </a:extLst>
          </p:cNvPr>
          <p:cNvSpPr txBox="1"/>
          <p:nvPr/>
        </p:nvSpPr>
        <p:spPr>
          <a:xfrm>
            <a:off x="849086" y="-547593"/>
            <a:ext cx="1066950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en-US" sz="2400" b="1" dirty="0"/>
            </a:br>
            <a:br>
              <a:rPr lang="en-US" sz="2400" b="1" dirty="0"/>
            </a:br>
            <a:r>
              <a:rPr lang="en-US" sz="2400" b="1" dirty="0"/>
              <a:t>Portfolio Review – High Risk Market Require Maximum Cash</a:t>
            </a:r>
            <a:br>
              <a:rPr lang="en-US" sz="2400" b="1" dirty="0"/>
            </a:br>
            <a:r>
              <a:rPr lang="en-US" sz="2400" b="1" dirty="0"/>
              <a:t>30% risk on, 40% risk off, 30% cash</a:t>
            </a:r>
            <a:br>
              <a:rPr lang="en-US" sz="2400" b="1" dirty="0"/>
            </a:br>
            <a:br>
              <a:rPr lang="en-US" sz="2400" b="1" dirty="0"/>
            </a:br>
            <a:br>
              <a:rPr lang="en-US" sz="2400" b="1" dirty="0"/>
            </a:br>
            <a:endParaRPr lang="en-US" sz="2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8A94474-C310-CF8A-6A25-16435E5445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258278"/>
              </p:ext>
            </p:extLst>
          </p:nvPr>
        </p:nvGraphicFramePr>
        <p:xfrm>
          <a:off x="870030" y="1504270"/>
          <a:ext cx="3924353" cy="4525955"/>
        </p:xfrm>
        <a:graphic>
          <a:graphicData uri="http://schemas.openxmlformats.org/drawingml/2006/table">
            <a:tbl>
              <a:tblPr>
                <a:tableStyleId>{D65DD7F7-462A-4F70-8277-D15755171BC1}</a:tableStyleId>
              </a:tblPr>
              <a:tblGrid>
                <a:gridCol w="2753153">
                  <a:extLst>
                    <a:ext uri="{9D8B030D-6E8A-4147-A177-3AD203B41FA5}">
                      <a16:colId xmlns:a16="http://schemas.microsoft.com/office/drawing/2014/main" val="1865965198"/>
                    </a:ext>
                  </a:extLst>
                </a:gridCol>
                <a:gridCol w="1171200">
                  <a:extLst>
                    <a:ext uri="{9D8B030D-6E8A-4147-A177-3AD203B41FA5}">
                      <a16:colId xmlns:a16="http://schemas.microsoft.com/office/drawing/2014/main" val="1042420153"/>
                    </a:ext>
                  </a:extLst>
                </a:gridCol>
              </a:tblGrid>
              <a:tr h="22768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RISK ON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773718321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4199781111"/>
                  </a:ext>
                </a:extLst>
              </a:tr>
              <a:tr h="22213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1031129221"/>
                  </a:ext>
                </a:extLst>
              </a:tr>
              <a:tr h="22213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(TSLA) 6/$360-$370 call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3353707665"/>
                  </a:ext>
                </a:extLst>
              </a:tr>
              <a:tr h="22213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(SLV) 6/$60-$65 call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2082827422"/>
                  </a:ext>
                </a:extLst>
              </a:tr>
              <a:tr h="22213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(MSTR) 6/$140-$145 call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3759143590"/>
                  </a:ext>
                </a:extLst>
              </a:tr>
              <a:tr h="22213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305791424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sng" strike="noStrike">
                          <a:effectLst/>
                        </a:rPr>
                        <a:t>Risk Off</a:t>
                      </a:r>
                      <a:endParaRPr lang="en-US" sz="1200" b="1" i="0" u="sng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2352922930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sng" strike="noStrike">
                          <a:effectLst/>
                        </a:rPr>
                        <a:t> </a:t>
                      </a:r>
                      <a:endParaRPr lang="en-US" sz="1200" b="1" i="0" u="sng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2409988172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1645241299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(SPY) 6/$760-$755 put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-10.00%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3790053427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(UPS) 6/18/$110-$115 put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-10.00%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3938034620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(USO) 5/22/$160-$165 put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-10.00%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1106384809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(FDX) 6/$410-$415 put spread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-10.00%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114714479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354421230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Total Net Position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-10.00%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2431645759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840122828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Total Gross Position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70.00%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211844513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1220049830"/>
                  </a:ext>
                </a:extLst>
              </a:tr>
              <a:tr h="227686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cash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200" u="none" strike="noStrike" dirty="0">
                          <a:effectLst/>
                        </a:rPr>
                        <a:t>30.00%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5553" marR="5553" marT="5553" marB="0" anchor="b"/>
                </a:tc>
                <a:extLst>
                  <a:ext uri="{0D108BD9-81ED-4DB2-BD59-A6C34878D82A}">
                    <a16:rowId xmlns:a16="http://schemas.microsoft.com/office/drawing/2014/main" val="184978278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4362A56-25DF-476C-5D2F-6AFA88DEEF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6942" y="3267307"/>
            <a:ext cx="3017157" cy="316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852961"/>
      </p:ext>
    </p:extLst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BFE7B-8E69-14A1-3D14-DAD563EF9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58C67-5C76-BB79-D527-9DF488F8D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0FC836-C0D7-8360-F950-3C44F560BA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590C70-ABFD-E70A-CC14-9BE99C0C94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042400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014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70AE4-C9CF-1A46-8746-7CAC76C2C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3"/>
          </a:xfrm>
        </p:spPr>
        <p:txBody>
          <a:bodyPr/>
          <a:lstStyle/>
          <a:p>
            <a:r>
              <a:rPr lang="en-US" sz="2800" b="1" dirty="0"/>
              <a:t>The Method to My </a:t>
            </a:r>
            <a:r>
              <a:rPr lang="en-US" sz="2800" b="1" i="1" dirty="0"/>
              <a:t>Madness</a:t>
            </a:r>
            <a:br>
              <a:rPr lang="en-US" sz="2800" b="1" i="1" dirty="0"/>
            </a:br>
            <a:endParaRPr lang="en-US" sz="18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82DC3C-3A8F-9541-A211-CE5669DBF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600" y="1039625"/>
            <a:ext cx="11723914" cy="5647613"/>
          </a:xfrm>
        </p:spPr>
        <p:txBody>
          <a:bodyPr/>
          <a:lstStyle/>
          <a:p>
            <a:pPr marL="203200" indent="0">
              <a:buNone/>
            </a:pP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*Every day The Straits of Hormuz stays closed brings a 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real energy crisis closer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*Oil reserves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globally are running out and a crisis may be weeks away</a:t>
            </a: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*Stocks are showing 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topping signs everywhere</a:t>
            </a: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*IPOs are expected to take 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$3 trillion out of the market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this year, 6X the previous record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*Bonds break down to 20-year lows on government overborrowing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</a:rPr>
              <a:t>*Jobs</a:t>
            </a:r>
            <a:r>
              <a:rPr lang="en-US" sz="2000" b="1" dirty="0">
                <a:solidFill>
                  <a:schemeClr val="tx1"/>
                </a:solidFill>
                <a:latin typeface="+mj-lt"/>
              </a:rPr>
              <a:t> data </a:t>
            </a:r>
            <a:r>
              <a:rPr lang="en-US" sz="2000" dirty="0">
                <a:solidFill>
                  <a:schemeClr val="tx1"/>
                </a:solidFill>
                <a:latin typeface="+mj-lt"/>
              </a:rPr>
              <a:t>hold up remarkably well</a:t>
            </a: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*US Dollar </a:t>
            </a:r>
            <a: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at one-year highs on inflation burst</a:t>
            </a: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*</a:t>
            </a:r>
            <a:r>
              <a:rPr lang="en-US" sz="2000" b="1" dirty="0">
                <a:solidFill>
                  <a:schemeClr val="tx1"/>
                </a:solidFill>
                <a:latin typeface="+mj-lt"/>
              </a:rPr>
              <a:t>Bitcoin stalls</a:t>
            </a: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4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chemeClr val="tx1"/>
                </a:solidFill>
                <a:latin typeface="+mj-lt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2000" dirty="0">
                <a:solidFill>
                  <a:srgbClr val="FF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endParaRPr lang="en-US" sz="1800" dirty="0">
              <a:solidFill>
                <a:srgbClr val="FF0000"/>
              </a:solidFill>
            </a:endParaRPr>
          </a:p>
        </p:txBody>
      </p:sp>
      <p:pic>
        <p:nvPicPr>
          <p:cNvPr id="6" name="Picture 5" descr="A person wearing headphones&#10;&#10;Description automatically generated with medium confidence">
            <a:extLst>
              <a:ext uri="{FF2B5EF4-FFF2-40B4-BE49-F238E27FC236}">
                <a16:creationId xmlns:a16="http://schemas.microsoft.com/office/drawing/2014/main" id="{9B521974-2212-F14A-BB5B-94214332B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5029" y="4096484"/>
            <a:ext cx="3160590" cy="2486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556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963839" y="123096"/>
            <a:ext cx="96012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Global Economy –  Special Inflation Issue</a:t>
            </a:r>
            <a:endParaRPr lang="en-US" sz="2800" b="1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64AC9FE-0319-C442-BB1F-0F148EBC9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99752"/>
            <a:ext cx="11081657" cy="515947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dirty="0"/>
              <a:t>The consumer price index rose </a:t>
            </a:r>
            <a:r>
              <a:rPr lang="en-US" sz="2000" b="1" dirty="0"/>
              <a:t>3.8% from a year earlier,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PPI </a:t>
            </a:r>
            <a:r>
              <a:rPr lang="en-US" sz="2000" dirty="0"/>
              <a:t>Skyrockets to a Four-Year High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Inflation to Hit 6% in Q2 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*Nonfarm Payroll </a:t>
            </a:r>
            <a:r>
              <a:rPr lang="en-US" sz="2000" dirty="0"/>
              <a:t>jumps to 115,000 in April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U.S. Retail Sales </a:t>
            </a:r>
            <a:r>
              <a:rPr lang="en-US" sz="2000" dirty="0"/>
              <a:t>Increased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Business Inventories </a:t>
            </a:r>
            <a:r>
              <a:rPr lang="en-US" sz="2000" dirty="0"/>
              <a:t>Soar, in March up 0.9%,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Canadian Visitors </a:t>
            </a:r>
            <a:r>
              <a:rPr lang="en-US" sz="2000" dirty="0"/>
              <a:t>to the US Fell 42% in 2025, </a:t>
            </a: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2000" b="1" dirty="0"/>
              <a:t>Consumer Confidence </a:t>
            </a:r>
            <a:r>
              <a:rPr lang="en-US" sz="2000" dirty="0"/>
              <a:t>Hits New All-Time Low </a:t>
            </a:r>
            <a:br>
              <a:rPr lang="en-US" sz="20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dirty="0"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FE9E32-E3BC-B873-724A-1CDCBB9996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5197" y="1099752"/>
            <a:ext cx="3869603" cy="515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47561"/>
      </p:ext>
    </p:extLst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E9E00-7B88-7144-14FC-24B049179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616F3-63E7-FC40-1162-B71BDEB111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CD386C-2693-7885-DF38-20D4382D6F7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11" y="274637"/>
            <a:ext cx="10988146" cy="6398306"/>
          </a:xfrm>
          <a:prstGeom prst="rect">
            <a:avLst/>
          </a:prstGeom>
        </p:spPr>
      </p:pic>
      <p:sp>
        <p:nvSpPr>
          <p:cNvPr id="5" name="Down Arrow Callout 4">
            <a:extLst>
              <a:ext uri="{FF2B5EF4-FFF2-40B4-BE49-F238E27FC236}">
                <a16:creationId xmlns:a16="http://schemas.microsoft.com/office/drawing/2014/main" id="{1CDDDE4A-FE40-9288-96DB-3AAB40F642FF}"/>
              </a:ext>
            </a:extLst>
          </p:cNvPr>
          <p:cNvSpPr/>
          <p:nvPr/>
        </p:nvSpPr>
        <p:spPr>
          <a:xfrm>
            <a:off x="8665028" y="2452250"/>
            <a:ext cx="1371600" cy="14478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YIKES</a:t>
            </a:r>
          </a:p>
        </p:txBody>
      </p:sp>
    </p:spTree>
    <p:extLst>
      <p:ext uri="{BB962C8B-B14F-4D97-AF65-F5344CB8AC3E}">
        <p14:creationId xmlns:p14="http://schemas.microsoft.com/office/powerpoint/2010/main" val="2389299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17ACB-B4D1-0224-EA98-042772A99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97C449-242F-384A-8F81-365C9CFE53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0F7437-DAD5-D91B-72F1-7E19205BC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433754"/>
            <a:ext cx="11243390" cy="605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741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7365" y="457200"/>
            <a:ext cx="9911255" cy="1143000"/>
          </a:xfrm>
        </p:spPr>
        <p:txBody>
          <a:bodyPr/>
          <a:lstStyle/>
          <a:p>
            <a:r>
              <a:rPr lang="en-US" sz="2400" b="1" dirty="0"/>
              <a:t>The Mad Hedge Profit Predictor</a:t>
            </a:r>
            <a:br>
              <a:rPr lang="en-US" sz="2400" b="1" dirty="0"/>
            </a:br>
            <a:r>
              <a:rPr lang="en-US" sz="2400" b="1" dirty="0"/>
              <a:t>Market Timing Index – </a:t>
            </a:r>
            <a:r>
              <a:rPr lang="en-US" sz="2000" b="1" i="1" dirty="0"/>
              <a:t>Sharpest rise in history</a:t>
            </a:r>
            <a:r>
              <a:rPr lang="en-US" sz="2000" dirty="0"/>
              <a:t> </a:t>
            </a:r>
            <a:br>
              <a:rPr lang="en-US" sz="2800" b="1" dirty="0"/>
            </a:br>
            <a:r>
              <a:rPr lang="en-US" sz="1800" dirty="0"/>
              <a:t>An artificial intelligence driven algorithm that analyzes 30 different</a:t>
            </a:r>
            <a:br>
              <a:rPr lang="en-US" sz="1800" dirty="0"/>
            </a:br>
            <a:r>
              <a:rPr lang="en-US" sz="1800" dirty="0"/>
              <a:t>economic, technical, and momentum driven indicators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6C9DED4C-3C72-71D7-356F-FD93DC3FB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06052" y="2573204"/>
            <a:ext cx="2035629" cy="1143000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/>
              <a:t>SELL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2792F0CD-FAAF-46C3-DBDC-1EB2C6633D3D}"/>
              </a:ext>
            </a:extLst>
          </p:cNvPr>
          <p:cNvSpPr txBox="1">
            <a:spLocks/>
          </p:cNvSpPr>
          <p:nvPr/>
        </p:nvSpPr>
        <p:spPr>
          <a:xfrm>
            <a:off x="9906052" y="5007934"/>
            <a:ext cx="2047628" cy="1314315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5" tIns="91425" rIns="91425" bIns="91425" rtlCol="0" anchor="ctr" anchorCtr="0"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42900" marR="0" indent="-1397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L="742950" marR="0" indent="-1079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L="1143000" marR="0" indent="-762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L="16002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–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L="20574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»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L="25146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L="29718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L="34290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L="3886200" marR="0" indent="-101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Calibri"/>
              <a:buChar char="•"/>
              <a:defRPr sz="1400" b="0" i="0" u="none" strike="noStrike" cap="none" baseline="0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r>
              <a:rPr lang="en-US" sz="2400" dirty="0"/>
              <a:t>BUY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DC30DB-2345-8329-C245-6FC38F50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635" y="1763486"/>
            <a:ext cx="8577130" cy="4920343"/>
          </a:xfrm>
          <a:prstGeom prst="rect">
            <a:avLst/>
          </a:prstGeom>
        </p:spPr>
      </p:pic>
      <p:sp>
        <p:nvSpPr>
          <p:cNvPr id="3" name="Down Arrow Callout 2">
            <a:extLst>
              <a:ext uri="{FF2B5EF4-FFF2-40B4-BE49-F238E27FC236}">
                <a16:creationId xmlns:a16="http://schemas.microsoft.com/office/drawing/2014/main" id="{8AF1409C-7A30-DB15-8A2E-F8A6DE162B7E}"/>
              </a:ext>
            </a:extLst>
          </p:cNvPr>
          <p:cNvSpPr/>
          <p:nvPr/>
        </p:nvSpPr>
        <p:spPr>
          <a:xfrm>
            <a:off x="8161309" y="1696904"/>
            <a:ext cx="1371600" cy="14478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Double</a:t>
            </a:r>
            <a:br>
              <a:rPr lang="en-US" sz="2800" dirty="0"/>
            </a:br>
            <a:r>
              <a:rPr lang="en-US" sz="2800" dirty="0"/>
              <a:t>Yikes!!</a:t>
            </a:r>
          </a:p>
        </p:txBody>
      </p:sp>
    </p:spTree>
    <p:extLst>
      <p:ext uri="{BB962C8B-B14F-4D97-AF65-F5344CB8AC3E}">
        <p14:creationId xmlns:p14="http://schemas.microsoft.com/office/powerpoint/2010/main" val="2606286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ED7C-DA81-364D-B7B8-A27F8E3A6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2800" b="1" dirty="0"/>
            </a:br>
            <a:r>
              <a:rPr lang="en-US" sz="2800" b="1" dirty="0"/>
              <a:t>Weekly Jobless Claims – </a:t>
            </a:r>
            <a:br>
              <a:rPr lang="en-US" sz="2800" b="1" dirty="0"/>
            </a:br>
            <a:r>
              <a:rPr lang="en-US" sz="2400" b="1" dirty="0">
                <a:solidFill>
                  <a:srgbClr val="FF0000"/>
                </a:solidFill>
              </a:rPr>
              <a:t>+12,000 to 211,000 </a:t>
            </a:r>
            <a:br>
              <a:rPr lang="en-US" sz="1800" dirty="0"/>
            </a:b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A796AD-BF31-7043-BD51-CE8609039A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213216-9A6E-829C-CD61-0FE136EB1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8096" y="1637000"/>
            <a:ext cx="5031059" cy="5031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534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F6511-32B5-5FFA-7E6F-EBE8D67D0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A8893-19E1-18BA-56CA-D1651BE6E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E0D6E-B713-FC28-E58D-6CB93742D5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E1921D-2FC3-D2D7-95B5-20E44F051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7631" y="0"/>
            <a:ext cx="8668225" cy="68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502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Shape 211"/>
          <p:cNvSpPr txBox="1">
            <a:spLocks noGrp="1"/>
          </p:cNvSpPr>
          <p:nvPr>
            <p:ph type="title"/>
          </p:nvPr>
        </p:nvSpPr>
        <p:spPr>
          <a:xfrm>
            <a:off x="593558" y="-136393"/>
            <a:ext cx="10972800" cy="1143000"/>
          </a:xfr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br>
              <a:rPr lang="en-US" sz="2400" b="1" dirty="0">
                <a:sym typeface="Calibri"/>
              </a:rPr>
            </a:br>
            <a:r>
              <a:rPr lang="en-US" sz="2400" b="1" dirty="0">
                <a:sym typeface="Calibri"/>
              </a:rPr>
              <a:t>Stocks – Second Thoughts</a:t>
            </a:r>
            <a:endParaRPr lang="en-US" dirty="0">
              <a:sym typeface="Calibri"/>
            </a:endParaRPr>
          </a:p>
        </p:txBody>
      </p:sp>
      <p:sp>
        <p:nvSpPr>
          <p:cNvPr id="212" name="Shape 212"/>
          <p:cNvSpPr txBox="1">
            <a:spLocks noGrp="1"/>
          </p:cNvSpPr>
          <p:nvPr>
            <p:ph type="body" idx="1"/>
          </p:nvPr>
        </p:nvSpPr>
        <p:spPr>
          <a:xfrm>
            <a:off x="609600" y="1637000"/>
            <a:ext cx="10972800" cy="4526100"/>
          </a:xfr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203200" lvl="0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r>
              <a:rPr lang="en-US" dirty="0"/>
              <a:t> </a:t>
            </a: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endParaRPr lang="en-US" dirty="0"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ABD925-29D0-2C18-50F5-1EB8EA655525}"/>
              </a:ext>
            </a:extLst>
          </p:cNvPr>
          <p:cNvSpPr txBox="1"/>
          <p:nvPr/>
        </p:nvSpPr>
        <p:spPr>
          <a:xfrm>
            <a:off x="380999" y="1216738"/>
            <a:ext cx="11691257" cy="5401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</a:pP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GameStop (GME) </a:t>
            </a:r>
            <a:r>
              <a:rPr lang="en-US" sz="1800" dirty="0"/>
              <a:t>Makes Takeover Bid for eBay (EBAY), 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dirty="0"/>
              <a:t>Most Small Businesses Will Not Get </a:t>
            </a:r>
            <a:r>
              <a:rPr lang="en-US" sz="1800" b="1" dirty="0"/>
              <a:t>Tariffs Refunds</a:t>
            </a:r>
            <a:r>
              <a:rPr lang="en-US" sz="1800" dirty="0"/>
              <a:t>. About 35 million small businesses will be affected 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AMD </a:t>
            </a:r>
            <a:r>
              <a:rPr lang="en-US" sz="1800" dirty="0"/>
              <a:t>Rockets on Aggressive Forecast 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Strategy (MSTR)  </a:t>
            </a:r>
            <a:r>
              <a:rPr lang="en-US" sz="1800" dirty="0"/>
              <a:t>Takes a Hit on weak crypto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Coinbase (COIN) </a:t>
            </a:r>
            <a:r>
              <a:rPr lang="en-US" sz="1800" dirty="0"/>
              <a:t>Gets Killed for the same reason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Airbnb (ABNB) </a:t>
            </a:r>
            <a:r>
              <a:rPr lang="en-US" sz="1800" dirty="0"/>
              <a:t>Beats, 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EV Sales </a:t>
            </a:r>
            <a:r>
              <a:rPr lang="en-US" sz="1800" dirty="0"/>
              <a:t>are Booming in Europe, thanks to sky-high $10 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b="1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dirty="0"/>
              <a:t>Nuclear Energy </a:t>
            </a:r>
            <a:r>
              <a:rPr lang="en-US" sz="1800" dirty="0"/>
              <a:t>is Booming. New reactors with new designs</a:t>
            </a:r>
            <a:br>
              <a:rPr lang="en-US" sz="1800" dirty="0"/>
            </a:br>
            <a:r>
              <a:rPr lang="en-US" sz="1800" dirty="0"/>
              <a:t> mean new uranium mines and new production 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dirty="0"/>
              <a:t>Ford Rockets on Rumors of an AI Tie-Up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*Business is Booming in California, as the AI melt-up accelerates</a:t>
            </a: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br>
              <a:rPr lang="en-US" sz="1800" dirty="0">
                <a:solidFill>
                  <a:schemeClr val="tx1"/>
                </a:solidFill>
                <a:latin typeface="+mn-lt"/>
              </a:rPr>
            </a:br>
            <a:r>
              <a:rPr lang="en-US" sz="1800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dirty="0"/>
              <a:t>Cerberus IPO to Open at Double Issue Price</a:t>
            </a:r>
            <a:endParaRPr lang="en-US" sz="1800" dirty="0">
              <a:solidFill>
                <a:srgbClr val="FF0000"/>
              </a:solidFill>
              <a:latin typeface="+mn-lt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88E434-F929-4480-2149-5D58388B8E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4588" y="3796249"/>
            <a:ext cx="4227667" cy="282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008592"/>
      </p:ext>
    </p:extLst>
  </p:cSld>
  <p:clrMapOvr>
    <a:masterClrMapping/>
  </p:clrMapOvr>
  <p:transition spd="slow"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B3DB0-3AF6-AD56-59FE-5798E708E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0C06-2436-4F9E-DFC4-6D710DBB1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/>
              <a:t>What Are HALO Stocks?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4245C-4A71-69A3-333E-A2C2B25FA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165950"/>
            <a:ext cx="10972800" cy="4526100"/>
          </a:xfrm>
        </p:spPr>
        <p:txBody>
          <a:bodyPr/>
          <a:lstStyle/>
          <a:p>
            <a:pPr marL="203200" indent="0">
              <a:buNone/>
            </a:pPr>
            <a:r>
              <a:rPr lang="en-US" sz="2000" dirty="0"/>
              <a:t>*High Asset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*Low Obsolescence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*Can’t be easily replaced by AI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*Are immune to AI shocks are hitting Low Asset High Obsolescence (LAHO) stocks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*HALO has massively outperformance LAHO in recent months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*HALO examples are: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*Texas Pacific Land Corp. (TPL).       *FedEx (FDX)</a:t>
            </a:r>
            <a:br>
              <a:rPr lang="en-US" sz="2000" dirty="0"/>
            </a:br>
            <a:r>
              <a:rPr lang="en-US" sz="2000" dirty="0"/>
              <a:t>*Corning (GLW)                                  *Hershy (HSY)</a:t>
            </a:r>
            <a:br>
              <a:rPr lang="en-US" sz="2000" dirty="0"/>
            </a:br>
            <a:r>
              <a:rPr lang="en-US" sz="2000" dirty="0"/>
              <a:t>*Southern Co, (SO)                             *Colgate (CL)</a:t>
            </a:r>
            <a:br>
              <a:rPr lang="en-US" sz="2000" dirty="0"/>
            </a:br>
            <a:r>
              <a:rPr lang="en-US" sz="2000" dirty="0"/>
              <a:t>*Baker Hughes (BKR)                         *Apple (AAPL)</a:t>
            </a:r>
            <a:br>
              <a:rPr lang="en-US" sz="2000" dirty="0"/>
            </a:br>
            <a:r>
              <a:rPr lang="en-US" sz="2000" dirty="0"/>
              <a:t>*Southern Copper (SO)                       *Any oil company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4AB23C-2F14-2D60-5B69-8A593F4C58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9357" y="3687501"/>
            <a:ext cx="2982250" cy="298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545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>
          <a:extLst>
            <a:ext uri="{FF2B5EF4-FFF2-40B4-BE49-F238E27FC236}">
              <a16:creationId xmlns:a16="http://schemas.microsoft.com/office/drawing/2014/main" id="{5EAC41C3-DA9A-1791-E0B7-545D96E1D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Shape 211">
            <a:extLst>
              <a:ext uri="{FF2B5EF4-FFF2-40B4-BE49-F238E27FC236}">
                <a16:creationId xmlns:a16="http://schemas.microsoft.com/office/drawing/2014/main" id="{816675F7-870E-5127-8D29-4D922175D3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r>
              <a:rPr lang="en-US" sz="2000" b="1" dirty="0">
                <a:effectLst/>
                <a:latin typeface="+mj-lt"/>
                <a:ea typeface="Times New Roman" panose="02020603050405020304" pitchFamily="18" charset="0"/>
              </a:rPr>
              <a:t>The Ultimate Hedge – Defensive stocks only go down at a slower  rate</a:t>
            </a:r>
            <a:br>
              <a:rPr lang="en-US" sz="2800" b="1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b="1" dirty="0">
                <a:effectLst/>
                <a:latin typeface="+mj-lt"/>
                <a:ea typeface="Times New Roman" panose="02020603050405020304" pitchFamily="18" charset="0"/>
              </a:rPr>
              <a:t>90 - day US Treasury Bills (Warren Buffet owns $340 billion)</a:t>
            </a:r>
            <a:br>
              <a:rPr lang="en-US" sz="1800" b="1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Extend to One Year!</a:t>
            </a:r>
            <a:br>
              <a:rPr lang="en-US" dirty="0">
                <a:sym typeface="Calibri"/>
              </a:rPr>
            </a:br>
            <a:endParaRPr lang="en-US" dirty="0">
              <a:sym typeface="Calibri"/>
            </a:endParaRPr>
          </a:p>
        </p:txBody>
      </p:sp>
      <p:sp>
        <p:nvSpPr>
          <p:cNvPr id="212" name="Shape 212">
            <a:extLst>
              <a:ext uri="{FF2B5EF4-FFF2-40B4-BE49-F238E27FC236}">
                <a16:creationId xmlns:a16="http://schemas.microsoft.com/office/drawing/2014/main" id="{98F6B670-5D16-EEFB-42FC-F9D95FF77D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0" y="1407978"/>
            <a:ext cx="10972800" cy="4526100"/>
          </a:xfr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203200" lvl="0" indent="0">
              <a:buNone/>
            </a:pPr>
            <a:r>
              <a:rPr lang="en-US" sz="2000" b="1" dirty="0"/>
              <a:t>*Government Guaranteed principal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*Endless liquidity,</a:t>
            </a:r>
            <a:br>
              <a:rPr lang="en-US" sz="2000" b="1" dirty="0"/>
            </a:br>
            <a:r>
              <a:rPr lang="en-US" sz="2000" b="1" dirty="0"/>
              <a:t>trade like water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*100% collateral value for margin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*Lock in guaranteed income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*Can be sold at any time to earn</a:t>
            </a:r>
            <a:br>
              <a:rPr lang="en-US" sz="2000" b="1" dirty="0"/>
            </a:br>
            <a:r>
              <a:rPr lang="en-US" sz="2000" b="1" dirty="0"/>
              <a:t>full interest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*Will survive any bear market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sz="2000" b="1" dirty="0"/>
              <a:t>*Ask your broker how to buy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/>
            </a:br>
            <a:r>
              <a:rPr lang="en-US" dirty="0"/>
              <a:t> </a:t>
            </a: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br>
              <a:rPr lang="en-US" dirty="0">
                <a:sym typeface="Calibri"/>
              </a:rPr>
            </a:br>
            <a:endParaRPr lang="en-US" dirty="0">
              <a:sym typeface="Calibri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7C91C7B-B5B7-0535-80F8-02D73D3432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2990" y="22803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FF611D-23D2-4476-641C-678E86D479CE}"/>
              </a:ext>
            </a:extLst>
          </p:cNvPr>
          <p:cNvSpPr txBox="1"/>
          <p:nvPr/>
        </p:nvSpPr>
        <p:spPr>
          <a:xfrm>
            <a:off x="7994821" y="1551669"/>
            <a:ext cx="2161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3.60% Yield</a:t>
            </a:r>
          </a:p>
        </p:txBody>
      </p:sp>
      <p:pic>
        <p:nvPicPr>
          <p:cNvPr id="5" name="Picture 4" descr="A graph showing a line&#10;&#10;AI-generated content may be incorrect.">
            <a:extLst>
              <a:ext uri="{FF2B5EF4-FFF2-40B4-BE49-F238E27FC236}">
                <a16:creationId xmlns:a16="http://schemas.microsoft.com/office/drawing/2014/main" id="{3480A2BC-37FA-E6A8-1C84-1602007701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1025" y="2485838"/>
            <a:ext cx="6218576" cy="323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198040"/>
      </p:ext>
    </p:extLst>
  </p:cSld>
  <p:clrMapOvr>
    <a:masterClrMapping/>
  </p:clrMapOvr>
  <p:transition spd="slow"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Shape 226"/>
          <p:cNvSpPr txBox="1">
            <a:spLocks noGrp="1"/>
          </p:cNvSpPr>
          <p:nvPr>
            <p:ph type="title"/>
          </p:nvPr>
        </p:nvSpPr>
        <p:spPr>
          <a:xfrm>
            <a:off x="1066800" y="47277"/>
            <a:ext cx="10058400" cy="156790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S&amp;P 500 – Battle of the 200 Day MA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b="1" i="1" dirty="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7404D81-3F97-7040-BD91-DEC331C9FE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A1F4A80-E6CB-184A-99D2-C23AB6511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8129" y="47277"/>
            <a:ext cx="1674141" cy="1674141"/>
          </a:xfrm>
          <a:prstGeom prst="rect">
            <a:avLst/>
          </a:prstGeom>
        </p:spPr>
      </p:pic>
      <p:sp>
        <p:nvSpPr>
          <p:cNvPr id="16" name="Left Arrow Callout 15">
            <a:extLst>
              <a:ext uri="{FF2B5EF4-FFF2-40B4-BE49-F238E27FC236}">
                <a16:creationId xmlns:a16="http://schemas.microsoft.com/office/drawing/2014/main" id="{C80064A2-5D10-AB2C-3397-720E88F1BC99}"/>
              </a:ext>
            </a:extLst>
          </p:cNvPr>
          <p:cNvSpPr/>
          <p:nvPr/>
        </p:nvSpPr>
        <p:spPr>
          <a:xfrm>
            <a:off x="9068365" y="1636383"/>
            <a:ext cx="2670491" cy="1335406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66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$630</a:t>
            </a:r>
            <a:br>
              <a:rPr lang="en-US" sz="2000" dirty="0"/>
            </a:br>
            <a:r>
              <a:rPr lang="en-US" sz="2000" dirty="0"/>
              <a:t>all-time high</a:t>
            </a:r>
          </a:p>
        </p:txBody>
      </p:sp>
      <p:sp>
        <p:nvSpPr>
          <p:cNvPr id="10" name="Left Arrow Callout 9">
            <a:extLst>
              <a:ext uri="{FF2B5EF4-FFF2-40B4-BE49-F238E27FC236}">
                <a16:creationId xmlns:a16="http://schemas.microsoft.com/office/drawing/2014/main" id="{5DF9A354-6724-8165-0D84-CE2656589758}"/>
              </a:ext>
            </a:extLst>
          </p:cNvPr>
          <p:cNvSpPr/>
          <p:nvPr/>
        </p:nvSpPr>
        <p:spPr>
          <a:xfrm>
            <a:off x="9259143" y="5136583"/>
            <a:ext cx="2572521" cy="1427820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66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$664</a:t>
            </a:r>
            <a:br>
              <a:rPr lang="en-US" sz="2000" dirty="0"/>
            </a:br>
            <a:r>
              <a:rPr lang="en-US" sz="2000" dirty="0"/>
              <a:t>-16.0%</a:t>
            </a:r>
            <a:br>
              <a:rPr lang="en-US" sz="2000" dirty="0"/>
            </a:br>
            <a:r>
              <a:rPr lang="en-US" sz="2000" dirty="0"/>
              <a:t>1</a:t>
            </a:r>
            <a:r>
              <a:rPr lang="en-US" sz="2000" baseline="30000" dirty="0"/>
              <a:t>st</a:t>
            </a:r>
            <a:r>
              <a:rPr lang="en-US" sz="2000" dirty="0"/>
              <a:t> support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8C3D51-07FD-457E-1640-43A3D0F637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4243" y="1265712"/>
            <a:ext cx="6286500" cy="51816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FD8BE42-99AC-DF00-FEC3-8D421E6AFCEC}"/>
              </a:ext>
            </a:extLst>
          </p:cNvPr>
          <p:cNvCxnSpPr>
            <a:cxnSpLocks/>
          </p:cNvCxnSpPr>
          <p:nvPr/>
        </p:nvCxnSpPr>
        <p:spPr>
          <a:xfrm flipV="1">
            <a:off x="1494608" y="2779954"/>
            <a:ext cx="7105671" cy="7041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83476E-FE44-82DE-79E9-5CD83577BB20}"/>
              </a:ext>
            </a:extLst>
          </p:cNvPr>
          <p:cNvCxnSpPr>
            <a:cxnSpLocks/>
          </p:cNvCxnSpPr>
          <p:nvPr/>
        </p:nvCxnSpPr>
        <p:spPr>
          <a:xfrm flipV="1">
            <a:off x="740793" y="5234966"/>
            <a:ext cx="8327572" cy="4701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07BA28C-A6EE-83CE-9EE2-1E7A9E3881A0}"/>
              </a:ext>
            </a:extLst>
          </p:cNvPr>
          <p:cNvCxnSpPr>
            <a:cxnSpLocks/>
          </p:cNvCxnSpPr>
          <p:nvPr/>
        </p:nvCxnSpPr>
        <p:spPr>
          <a:xfrm flipV="1">
            <a:off x="2245722" y="3821304"/>
            <a:ext cx="7105671" cy="7041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Left Arrow Callout 6">
            <a:extLst>
              <a:ext uri="{FF2B5EF4-FFF2-40B4-BE49-F238E27FC236}">
                <a16:creationId xmlns:a16="http://schemas.microsoft.com/office/drawing/2014/main" id="{ED0D9349-DA2F-46CB-D0AF-5D5FDA32C4C2}"/>
              </a:ext>
            </a:extLst>
          </p:cNvPr>
          <p:cNvSpPr/>
          <p:nvPr/>
        </p:nvSpPr>
        <p:spPr>
          <a:xfrm>
            <a:off x="9389749" y="3086331"/>
            <a:ext cx="2572521" cy="1427820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66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$690</a:t>
            </a:r>
            <a:br>
              <a:rPr lang="en-US" sz="2000" dirty="0"/>
            </a:br>
            <a:r>
              <a:rPr lang="en-US" sz="2000" dirty="0"/>
              <a:t>-8.0%</a:t>
            </a:r>
            <a:br>
              <a:rPr lang="en-US" sz="2000" dirty="0"/>
            </a:br>
            <a:r>
              <a:rPr lang="en-US" sz="2000" dirty="0"/>
              <a:t>1</a:t>
            </a:r>
            <a:r>
              <a:rPr lang="en-US" sz="2000" baseline="30000" dirty="0"/>
              <a:t>st</a:t>
            </a:r>
            <a:r>
              <a:rPr lang="en-US" sz="2000" dirty="0"/>
              <a:t> support</a:t>
            </a:r>
          </a:p>
        </p:txBody>
      </p:sp>
    </p:spTree>
    <p:extLst>
      <p:ext uri="{BB962C8B-B14F-4D97-AF65-F5344CB8AC3E}">
        <p14:creationId xmlns:p14="http://schemas.microsoft.com/office/powerpoint/2010/main" val="1130031545"/>
      </p:ext>
    </p:extLst>
  </p:cSld>
  <p:clrMapOvr>
    <a:masterClrMapping/>
  </p:clrMapOvr>
  <p:transition spd="slow"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1E3E-07AA-59FF-70EC-BA49048D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Momentum (MTUM)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AE558C-7EB9-A479-E1C1-E6F877EF6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12446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016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>
            <a:spLocks noGrp="1"/>
          </p:cNvSpPr>
          <p:nvPr>
            <p:ph type="title"/>
          </p:nvPr>
        </p:nvSpPr>
        <p:spPr>
          <a:xfrm>
            <a:off x="939114" y="394624"/>
            <a:ext cx="10280821" cy="64158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ProShares  -2X Short S&amp;P 500 (SDS)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great 2X hedge for falling long stocks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A3BC3E-F2B4-3B09-02C2-3C95461F9C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274" y="1281776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096315"/>
      </p:ext>
    </p:extLst>
  </p:cSld>
  <p:clrMapOvr>
    <a:masterClrMapping/>
  </p:clrMapOvr>
  <p:transition spd="slow">
    <p:cut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838199" y="228600"/>
            <a:ext cx="11005457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($VIX) – New Highs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>
                <a:effectLst/>
                <a:latin typeface="+mj-lt"/>
                <a:ea typeface="Times New Roman" panose="02020603050405020304" pitchFamily="18" charset="0"/>
              </a:rPr>
              <a:t>Volatility Index Hits Four Year High at $65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, the most since the 2020 pandemic. That implies a 2% move in the S&amp;P 500 (SPX) every day for the next 30 days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795C09-78F6-5AB3-D275-52A1FD5E31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2192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920207"/>
      </p:ext>
    </p:extLst>
  </p:cSld>
  <p:clrMapOvr>
    <a:masterClrMapping/>
  </p:clrMapOvr>
  <p:transition spd="slow">
    <p:cut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>
          <a:extLst>
            <a:ext uri="{FF2B5EF4-FFF2-40B4-BE49-F238E27FC236}">
              <a16:creationId xmlns:a16="http://schemas.microsoft.com/office/drawing/2014/main" id="{E0C27E49-51EC-5848-32F2-F81D5C71C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>
            <a:extLst>
              <a:ext uri="{FF2B5EF4-FFF2-40B4-BE49-F238E27FC236}">
                <a16:creationId xmlns:a16="http://schemas.microsoft.com/office/drawing/2014/main" id="{4FEC11DB-291C-E2C6-F14E-07A9EBBADF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199" y="228600"/>
            <a:ext cx="11005457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(SVXY) –Short Volatility ETF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bought at </a:t>
            </a:r>
            <a:r>
              <a:rPr lang="en-US" sz="2000" dirty="0">
                <a:solidFill>
                  <a:srgbClr val="00A64B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$36.31 - $32.74 = $3.57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B6A7A1-F1A9-8769-F61D-2BD3F10287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2192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57124"/>
      </p:ext>
    </p:extLst>
  </p:cSld>
  <p:clrMapOvr>
    <a:masterClrMapping/>
  </p:clrMapOvr>
  <p:transition spd="slow"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>
            <a:spLocks noGrp="1"/>
          </p:cNvSpPr>
          <p:nvPr>
            <p:ph type="title"/>
          </p:nvPr>
        </p:nvSpPr>
        <p:spPr>
          <a:xfrm>
            <a:off x="2057400" y="76200"/>
            <a:ext cx="8229600" cy="838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Dow Average ($INDU)-</a:t>
            </a: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F73F66-54CA-2020-C117-1463ECFE4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1303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212574"/>
      </p:ext>
    </p:extLst>
  </p:cSld>
  <p:clrMapOvr>
    <a:masterClrMapping/>
  </p:clrMapOvr>
  <p:transition spd="slow"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>
            <a:spLocks noGrp="1"/>
          </p:cNvSpPr>
          <p:nvPr>
            <p:ph type="title"/>
          </p:nvPr>
        </p:nvSpPr>
        <p:spPr>
          <a:xfrm>
            <a:off x="2018890" y="522748"/>
            <a:ext cx="81534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Russell 2000 (</a:t>
            </a:r>
            <a:r>
              <a:rPr lang="en-US" sz="2400" dirty="0">
                <a:solidFill>
                  <a:schemeClr val="tx1"/>
                </a:solidFill>
                <a:ea typeface="Calibri"/>
                <a:sym typeface="Calibri"/>
              </a:rPr>
              <a:t>IWM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)- </a:t>
            </a:r>
            <a:br>
              <a:rPr lang="en-US" sz="1800" dirty="0">
                <a:latin typeface="Calibri"/>
                <a:ea typeface="Calibri"/>
                <a:cs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10/$137-$142 vertical bull call spread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10/$153-$156 vertical bear put spread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1800" dirty="0">
              <a:solidFill>
                <a:srgbClr val="00B05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C180EC-1056-F4B1-CFF8-2DAF17B510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0280" y="1589548"/>
            <a:ext cx="5911440" cy="487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00783"/>
      </p:ext>
    </p:extLst>
  </p:cSld>
  <p:clrMapOvr>
    <a:masterClrMapping/>
  </p:clrMapOvr>
  <p:transition spd="slow"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87786-1EFC-8A40-A1AF-18AABA9EE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</p:spPr>
        <p:txBody>
          <a:bodyPr/>
          <a:lstStyle/>
          <a:p>
            <a:r>
              <a:rPr lang="en-US" sz="2400" dirty="0"/>
              <a:t>NASDAQ (QQQ) – Down 15%</a:t>
            </a:r>
            <a:br>
              <a:rPr lang="en-US" sz="2400" dirty="0"/>
            </a:br>
            <a:r>
              <a:rPr lang="en-US" sz="1800" dirty="0">
                <a:solidFill>
                  <a:srgbClr val="00A64B"/>
                </a:solidFill>
              </a:rPr>
              <a:t>took profits on long 6/$540-$550-$345 put spread, took profits on Long 5/$335-$345 put spread</a:t>
            </a:r>
            <a:br>
              <a:rPr lang="en-US" sz="2400" dirty="0"/>
            </a:br>
            <a:r>
              <a:rPr lang="en-US" sz="1800" dirty="0">
                <a:solidFill>
                  <a:srgbClr val="00A64B"/>
                </a:solidFill>
              </a:rPr>
              <a:t>took profits on long (QQQ) /$540-$550 put spread, took profits on long (QQQ) 4/$330-$335 put spread </a:t>
            </a:r>
            <a:br>
              <a:rPr lang="en-US" sz="1800" dirty="0">
                <a:solidFill>
                  <a:srgbClr val="00A64B"/>
                </a:solidFill>
              </a:rPr>
            </a:br>
            <a:r>
              <a:rPr lang="en-US" sz="1800" dirty="0">
                <a:solidFill>
                  <a:srgbClr val="00A64B"/>
                </a:solidFill>
              </a:rPr>
              <a:t>took profits on long (QQQ) 3/$340-$345 put spread, covered long (QQQ) $325-$330 put spread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36EA87-776F-8B64-A2A0-47F8AD571E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432" y="1665663"/>
            <a:ext cx="5806468" cy="4785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277552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9CA31-BF8F-FBC4-40C6-AC2FBC312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China (FXI) + 36%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4946D5-A158-20FA-050A-C3494F113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0" y="1231900"/>
            <a:ext cx="6038850" cy="4977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2576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3F0B5-8FFD-BFC0-1C1C-82079640D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Japan ($NIKK) – down 10%</a:t>
            </a:r>
            <a:br>
              <a:rPr lang="en-US" sz="2400" b="1" dirty="0"/>
            </a:br>
            <a:r>
              <a:rPr lang="en-US" sz="1800" b="1" i="1" dirty="0"/>
              <a:t>Japanese Conservative Election Win Sends Nikkei Soaring</a:t>
            </a:r>
            <a:r>
              <a:rPr lang="en-US" sz="1800" dirty="0"/>
              <a:t>, topping 57,000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51C120-F8CE-040E-3DE1-08850936DF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606" y="1417637"/>
            <a:ext cx="6070787" cy="500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7017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Shape 324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Europe Hedged Equity (HEDJ)- +19%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B63A02-D441-4170-AFAA-53A3710C2D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1176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988824"/>
      </p:ext>
    </p:extLst>
  </p:cSld>
  <p:clrMapOvr>
    <a:masterClrMapping/>
  </p:clrMapOvr>
  <p:transition spd="slow">
    <p:cut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3">
          <a:extLst>
            <a:ext uri="{FF2B5EF4-FFF2-40B4-BE49-F238E27FC236}">
              <a16:creationId xmlns:a16="http://schemas.microsoft.com/office/drawing/2014/main" id="{B12B7DCE-ED81-0BA1-3743-E1D67EE45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Shape 324">
            <a:extLst>
              <a:ext uri="{FF2B5EF4-FFF2-40B4-BE49-F238E27FC236}">
                <a16:creationId xmlns:a16="http://schemas.microsoft.com/office/drawing/2014/main" id="{FBB75CEA-EE03-0ACE-960D-5DF58A0496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German Dax (DAX)- +30%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3B2E744-DD1F-0FC6-29B0-EA6F3B3EA0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1049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796330"/>
      </p:ext>
    </p:extLst>
  </p:cSld>
  <p:clrMapOvr>
    <a:masterClrMapping/>
  </p:clrMapOvr>
  <p:transition spd="slow">
    <p:cut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Shape 338"/>
          <p:cNvSpPr txBox="1">
            <a:spLocks noGrp="1"/>
          </p:cNvSpPr>
          <p:nvPr>
            <p:ph type="title"/>
          </p:nvPr>
        </p:nvSpPr>
        <p:spPr>
          <a:xfrm>
            <a:off x="586153" y="550984"/>
            <a:ext cx="11289323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Emerging Markets (EEM) - </a:t>
            </a:r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+8%</a:t>
            </a:r>
            <a:b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Weak Dollar, Long Recovery Play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8224C0-3C61-466A-FE95-125D564A92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0289" y="1541584"/>
            <a:ext cx="5861050" cy="483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546407"/>
      </p:ext>
    </p:extLst>
  </p:cSld>
  <p:clrMapOvr>
    <a:masterClrMapping/>
  </p:clrMapOvr>
  <p:transition spd="slow"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444" y="8836"/>
            <a:ext cx="12192000" cy="905564"/>
            <a:chOff x="0" y="0"/>
            <a:chExt cx="9376341" cy="17246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376341" cy="1724607"/>
            </a:xfrm>
            <a:custGeom>
              <a:avLst/>
              <a:gdLst/>
              <a:ahLst/>
              <a:cxnLst/>
              <a:rect l="l" t="t" r="r" b="b"/>
              <a:pathLst>
                <a:path w="9376341" h="1724607">
                  <a:moveTo>
                    <a:pt x="0" y="0"/>
                  </a:moveTo>
                  <a:lnTo>
                    <a:pt x="9376341" y="0"/>
                  </a:lnTo>
                  <a:lnTo>
                    <a:pt x="9376341" y="1724607"/>
                  </a:lnTo>
                  <a:lnTo>
                    <a:pt x="0" y="1724607"/>
                  </a:lnTo>
                  <a:close/>
                </a:path>
              </a:pathLst>
            </a:custGeom>
            <a:solidFill>
              <a:srgbClr val="061D3B">
                <a:alpha val="96863"/>
              </a:srgbClr>
            </a:solidFill>
          </p:spPr>
          <p:txBody>
            <a:bodyPr/>
            <a:lstStyle/>
            <a:p>
              <a:endParaRPr lang="en-US" dirty="0"/>
            </a:p>
          </p:txBody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10541406" y="105204"/>
            <a:ext cx="1334668" cy="133466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497693" y="17778"/>
            <a:ext cx="1422094" cy="1422094"/>
          </a:xfrm>
          <a:prstGeom prst="rect">
            <a:avLst/>
          </a:prstGeom>
        </p:spPr>
      </p:pic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0668000" y="235593"/>
            <a:ext cx="1061193" cy="1061189"/>
            <a:chOff x="-60692" y="0"/>
            <a:chExt cx="6350000" cy="6349975"/>
          </a:xfrm>
        </p:grpSpPr>
        <p:sp>
          <p:nvSpPr>
            <p:cNvPr id="7" name="Freeform 7"/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443" r="-16909"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8" name="AutoShape 8"/>
          <p:cNvSpPr/>
          <p:nvPr/>
        </p:nvSpPr>
        <p:spPr>
          <a:xfrm flipV="1">
            <a:off x="-12294" y="602685"/>
            <a:ext cx="10553699" cy="16157"/>
          </a:xfrm>
          <a:prstGeom prst="line">
            <a:avLst/>
          </a:prstGeom>
          <a:ln w="476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9" name="TextBox 9"/>
          <p:cNvSpPr txBox="1"/>
          <p:nvPr/>
        </p:nvSpPr>
        <p:spPr>
          <a:xfrm>
            <a:off x="129782" y="13695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 dirty="0">
                <a:solidFill>
                  <a:srgbClr val="FFFFFF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F274CD8-7985-2342-B091-AF521598516C}"/>
              </a:ext>
            </a:extLst>
          </p:cNvPr>
          <p:cNvSpPr txBox="1">
            <a:spLocks/>
          </p:cNvSpPr>
          <p:nvPr/>
        </p:nvSpPr>
        <p:spPr>
          <a:xfrm>
            <a:off x="315926" y="1019472"/>
            <a:ext cx="10972800" cy="1143000"/>
          </a:xfrm>
          <a:prstGeom prst="rect">
            <a:avLst/>
          </a:prstGeom>
        </p:spPr>
        <p:txBody>
          <a:bodyPr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r>
              <a:rPr lang="en-US" sz="2800" b="1" dirty="0"/>
              <a:t>The Barbell Portfolio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93F93B8-B94B-8D4A-822D-56D94EEEC0E4}"/>
              </a:ext>
            </a:extLst>
          </p:cNvPr>
          <p:cNvSpPr txBox="1">
            <a:spLocks/>
          </p:cNvSpPr>
          <p:nvPr/>
        </p:nvSpPr>
        <p:spPr>
          <a:xfrm>
            <a:off x="0" y="1690986"/>
            <a:ext cx="10972800" cy="4526100"/>
          </a:xfrm>
          <a:prstGeom prst="rect">
            <a:avLst/>
          </a:prstGeom>
        </p:spPr>
        <p:txBody>
          <a:bodyPr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03200"/>
            <a:r>
              <a:rPr lang="en-US" sz="2800" b="1" dirty="0"/>
              <a:t>*75% Big Tech – 2% of US workforce, 25% of market cap and   25% of US earnings</a:t>
            </a:r>
            <a:br>
              <a:rPr lang="en-US" sz="2800" b="1" dirty="0"/>
            </a:br>
            <a:br>
              <a:rPr lang="en-US" sz="2800" b="1" dirty="0"/>
            </a:br>
            <a:r>
              <a:rPr lang="en-US" sz="2800" b="1" dirty="0"/>
              <a:t>25% Domestic Recovery, including: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Railroads, airlines, cruise lines,</a:t>
            </a:r>
            <a:br>
              <a:rPr lang="en-US" sz="2400" dirty="0"/>
            </a:br>
            <a:r>
              <a:rPr lang="en-US" sz="2400" dirty="0"/>
              <a:t>Couriers, steel companies</a:t>
            </a:r>
            <a:br>
              <a:rPr lang="en-US" sz="2400" dirty="0"/>
            </a:br>
            <a:r>
              <a:rPr lang="en-US" sz="2400" dirty="0"/>
              <a:t>Banks, commodities</a:t>
            </a:r>
            <a:br>
              <a:rPr lang="en-US" sz="2400" dirty="0"/>
            </a:br>
            <a:r>
              <a:rPr lang="en-US" sz="2400" dirty="0"/>
              <a:t>Construction</a:t>
            </a:r>
            <a:br>
              <a:rPr lang="en-US" sz="2400" dirty="0"/>
            </a:br>
            <a:r>
              <a:rPr lang="en-US" sz="2400" dirty="0"/>
              <a:t>Credit Card Companies</a:t>
            </a:r>
            <a:br>
              <a:rPr lang="en-US" sz="2400" dirty="0"/>
            </a:br>
            <a:r>
              <a:rPr lang="en-US" sz="2400" dirty="0"/>
              <a:t>Hotels, casinos</a:t>
            </a:r>
            <a:br>
              <a:rPr lang="en-US" sz="2400" dirty="0"/>
            </a:br>
            <a:r>
              <a:rPr lang="en-US" sz="2400" dirty="0"/>
              <a:t>Online Ticket Sales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D541A8-07CA-324C-B275-BD881BBE3D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200" y="3295481"/>
            <a:ext cx="4419600" cy="311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425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125921" y="581649"/>
            <a:ext cx="12095210" cy="1592943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457200" lvl="0" indent="-457200">
              <a:buClr>
                <a:schemeClr val="dk1"/>
              </a:buClr>
              <a:buSzPct val="25000"/>
              <a:buFont typeface="+mj-lt"/>
              <a:buAutoNum type="alphaLcParenR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NVIDIA (NVDA) – Blackwell Chips @ $70,000 each</a:t>
            </a:r>
            <a:br>
              <a:rPr lang="en-US" sz="1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Nvidia is Coming for Your Electricity</a:t>
            </a:r>
            <a:r>
              <a:rPr lang="en-US" sz="1800" dirty="0"/>
              <a:t>, as GPU rental rates sored from $3.00 to $4.12 in two months </a:t>
            </a:r>
            <a:br>
              <a:rPr lang="en-US" sz="1800" dirty="0">
                <a:solidFill>
                  <a:srgbClr val="000000"/>
                </a:solidFill>
                <a:effectLst/>
                <a:latin typeface="+mj-lt"/>
                <a:ea typeface="Cambria" panose="02040503050406030204" pitchFamily="18" charset="0"/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  <a:ea typeface="Cambria" panose="02040503050406030204" pitchFamily="18" charset="0"/>
              </a:rPr>
              <a:t>stopped out of </a:t>
            </a:r>
            <a:r>
              <a:rPr lang="en-US" sz="1800" dirty="0">
                <a:solidFill>
                  <a:srgbClr val="FF0000"/>
                </a:solidFill>
                <a:latin typeface="+mj-lt"/>
              </a:rPr>
              <a:t>long 6/$140-$145 puts spread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,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5/$70-$75 call spread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3/$88-$90 call spread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, took profits on long 4/$140-$145 puts spread</a:t>
            </a: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  took profits on Long 2/$90-$95 call spread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12/$117-$120 call spread</a:t>
            </a:r>
            <a:b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latin typeface="Calibri"/>
                <a:ea typeface="Calibri"/>
                <a:cs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826014-63D5-EFFE-3C18-D5AAB3EA09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9499" y="4947464"/>
            <a:ext cx="2931253" cy="16463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F33695-C974-B737-2472-E669845945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3115" y="2068897"/>
            <a:ext cx="5489834" cy="452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334273"/>
      </p:ext>
    </p:extLst>
  </p:cSld>
  <p:clrMapOvr>
    <a:masterClrMapping/>
  </p:clrMapOvr>
  <p:transition spd="slow">
    <p:cut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090246" y="-199292"/>
            <a:ext cx="10591800" cy="1752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Microsoft (MSFT)-</a:t>
            </a:r>
            <a:r>
              <a:rPr lang="en-US" sz="1800" b="1" i="1" dirty="0">
                <a:solidFill>
                  <a:schemeClr val="dk1"/>
                </a:solidFill>
                <a:latin typeface="+mj-lt"/>
                <a:ea typeface="Calibri"/>
                <a:cs typeface="Times New Roman" panose="02020603050405020304" pitchFamily="18" charset="0"/>
                <a:sym typeface="Calibri"/>
              </a:rPr>
              <a:t> </a:t>
            </a:r>
            <a:r>
              <a:rPr lang="en-US" sz="2000" dirty="0">
                <a:solidFill>
                  <a:schemeClr val="dk1"/>
                </a:solidFill>
                <a:latin typeface="+mj-lt"/>
                <a:ea typeface="Calibri"/>
                <a:cs typeface="Times New Roman" panose="02020603050405020304" pitchFamily="18" charset="0"/>
                <a:sym typeface="Calibri"/>
              </a:rPr>
              <a:t>Become the Second $4 trillion Company</a:t>
            </a:r>
            <a:br>
              <a:rPr lang="en-US" sz="1800" b="1" i="1" dirty="0">
                <a:solidFill>
                  <a:schemeClr val="dk1"/>
                </a:solidFill>
                <a:latin typeface="+mj-lt"/>
                <a:ea typeface="Calibri"/>
                <a:cs typeface="Times New Roman" panose="02020603050405020304" pitchFamily="18" charset="0"/>
                <a:sym typeface="Calibri"/>
              </a:rPr>
            </a:br>
            <a:r>
              <a:rPr lang="en-US" sz="1800" i="1" dirty="0">
                <a:latin typeface="+mj-lt"/>
              </a:rPr>
              <a:t>Microsoft Delivers Blowout Earnings</a:t>
            </a:r>
            <a:r>
              <a:rPr lang="en-US" sz="1800" dirty="0">
                <a:latin typeface="+mj-lt"/>
              </a:rPr>
              <a:t> 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5/$430-$440 put spread</a:t>
            </a:r>
            <a:b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2/$330-$340 call spread, 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12/$320-$330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 9/$235-$245 call spread, took profits on long 7/$220-$210 call spread,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CF07DA-94FD-B249-9297-2A1956950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6463" y="4873368"/>
            <a:ext cx="4624220" cy="261963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8B2F231-9484-E220-F7B6-8396E60E88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7081" y="1803400"/>
            <a:ext cx="5654768" cy="466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459821"/>
      </p:ext>
    </p:extLst>
  </p:cSld>
  <p:clrMapOvr>
    <a:masterClrMapping/>
  </p:clrMapOvr>
  <p:transition spd="slow"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-76200" y="381000"/>
            <a:ext cx="11887200" cy="1752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Meta (META)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Meta Makes Major Investment in AMD</a:t>
            </a:r>
            <a:r>
              <a:rPr lang="en-US" sz="1800" dirty="0"/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8/$420-$430 call spread took profits on Long 5/$360-$370 vertical bull call spread, took profits on Long 9/$290-$300 vertical bear put spread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9/$190-$200 vertical bear put spread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7B9FF2-2A1F-FACE-3A0A-2AEEE190A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5913" y="4724400"/>
            <a:ext cx="1820883" cy="1752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7F624F-9816-A55B-A1DB-22F909E2C9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8800" y="1740285"/>
            <a:ext cx="5746750" cy="473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088902"/>
      </p:ext>
    </p:extLst>
  </p:cSld>
  <p:clrMapOvr>
    <a:masterClrMapping/>
  </p:clrMapOvr>
  <p:transition spd="slow"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620109" y="237067"/>
            <a:ext cx="1121958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Apple (AAPL)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i="1" dirty="0"/>
              <a:t>Apple’s iPhone sales surge 20% in China</a:t>
            </a:r>
            <a:r>
              <a:rPr lang="en-US" sz="1800" dirty="0"/>
              <a:t> </a:t>
            </a:r>
            <a:br>
              <a:rPr lang="en-US" sz="1800" dirty="0"/>
            </a:br>
            <a:r>
              <a:rPr lang="en-US" sz="1800" dirty="0">
                <a:solidFill>
                  <a:srgbClr val="00A64B"/>
                </a:solidFill>
                <a:effectLst/>
                <a:latin typeface="+mn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</a:rPr>
              <a:t>long 6/$220-$230 put spread,</a:t>
            </a:r>
            <a:r>
              <a:rPr lang="en-US" sz="1800" dirty="0">
                <a:solidFill>
                  <a:srgbClr val="00A64B"/>
                </a:solidFill>
                <a:effectLst/>
                <a:latin typeface="+mn-lt"/>
                <a:ea typeface="Times New Roman" panose="02020603050405020304" pitchFamily="18" charset="0"/>
              </a:rPr>
              <a:t>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5/$225-$235 vertical bear put spread,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8/$160-$170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6/$200-$210 bear put spread,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2400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42142C-1EB1-A659-3EE4-9A50714526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4971" y="4944144"/>
            <a:ext cx="2804984" cy="157780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C933C3-DA48-CDA9-E72C-C6ECEFCA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764" y="1655233"/>
            <a:ext cx="5904471" cy="486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697041"/>
      </p:ext>
    </p:extLst>
  </p:cSld>
  <p:clrMapOvr>
    <a:masterClrMapping/>
  </p:clrMapOvr>
  <p:transition spd="slow"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A7EF3-597E-0CC9-81AA-EC3C4B5B0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7019AF-9D03-B740-B008-799D32B7C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A screenshot of a phone market share&#10;&#10;Description automatically generated">
            <a:extLst>
              <a:ext uri="{FF2B5EF4-FFF2-40B4-BE49-F238E27FC236}">
                <a16:creationId xmlns:a16="http://schemas.microsoft.com/office/drawing/2014/main" id="{AD612380-5773-0A6D-B52E-50D9B8362F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2" y="293011"/>
            <a:ext cx="12131257" cy="6453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23751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83127" y="457200"/>
            <a:ext cx="1159680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Alphabet (GOOGL) –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/>
              <a:t>Alphabet to Issue 100-Year Bond</a:t>
            </a:r>
            <a:r>
              <a:rPr lang="en-US" sz="1800" dirty="0"/>
              <a:t> to finance AI build out </a:t>
            </a:r>
            <a:br>
              <a:rPr lang="en-US" sz="180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12/$110-$120 call spread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12/$1,200-$1,230 bull call spread</a:t>
            </a:r>
            <a:r>
              <a:rPr lang="en-US" sz="17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took profits on long 9/$1,030-$1,080 vertical bull call spread</a:t>
            </a: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668CBA-BF69-4F0A-3F3E-D89EA57E6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0749" y="5393724"/>
            <a:ext cx="2657732" cy="177182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DFC6B4-01E1-A37D-C6BD-27F30265E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5164" y="1816100"/>
            <a:ext cx="5685585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476274"/>
      </p:ext>
    </p:extLst>
  </p:cSld>
  <p:clrMapOvr>
    <a:masterClrMapping/>
  </p:clrMapOvr>
  <p:transition spd="slow">
    <p:cut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795647" y="398585"/>
            <a:ext cx="1059278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Amazon (AMZN) – Antirust Target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Amazon Opens up Delivery System to Third Parties</a:t>
            </a:r>
            <a:r>
              <a:rPr lang="en-US" sz="1800" dirty="0"/>
              <a:t> </a:t>
            </a:r>
            <a:br>
              <a:rPr lang="en-US" sz="2400" dirty="0"/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3/$155-$160 bull call spread , took profits on long 2/$130-$135 bull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4C4A86-364F-8805-28CA-AA999FABE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3404" y="5723671"/>
            <a:ext cx="2439773" cy="7357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A1F2BC-870F-CF7B-8258-30E9EB2E07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600" y="1620715"/>
            <a:ext cx="5870482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336853"/>
      </p:ext>
    </p:extLst>
  </p:cSld>
  <p:clrMapOvr>
    <a:masterClrMapping/>
  </p:clrMapOvr>
  <p:transition spd="slow">
    <p:cut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35050C-0F29-D14C-59CE-87C6FCCA0969}"/>
              </a:ext>
            </a:extLst>
          </p:cNvPr>
          <p:cNvSpPr txBox="1"/>
          <p:nvPr/>
        </p:nvSpPr>
        <p:spPr>
          <a:xfrm>
            <a:off x="297064" y="320056"/>
            <a:ext cx="11894935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Tesla (TSLA) </a:t>
            </a:r>
            <a:r>
              <a:rPr lang="en-US" sz="2400" b="1" dirty="0">
                <a:latin typeface="+mj-lt"/>
              </a:rPr>
              <a:t>– </a:t>
            </a:r>
            <a:r>
              <a:rPr lang="en-US" sz="1800" dirty="0"/>
              <a:t>Morgan cuts its downside target to only $85</a:t>
            </a:r>
            <a:br>
              <a:rPr lang="en-US" sz="1800" dirty="0"/>
            </a:br>
            <a:r>
              <a:rPr lang="en-US" sz="1800" dirty="0"/>
              <a:t>EV Renaissance</a:t>
            </a:r>
            <a:br>
              <a:rPr lang="en-US" sz="1800" dirty="0"/>
            </a:br>
            <a:r>
              <a:rPr lang="en-US" sz="1800" b="1" i="1" dirty="0"/>
              <a:t>Tesla Ramps Up Berlin Battery Production</a:t>
            </a:r>
            <a:r>
              <a:rPr lang="en-US" sz="1800" dirty="0"/>
              <a:t> </a:t>
            </a:r>
            <a:br>
              <a:rPr lang="en-US" sz="1800" dirty="0"/>
            </a:br>
            <a:r>
              <a:rPr lang="en-US" sz="1800" dirty="0">
                <a:solidFill>
                  <a:srgbClr val="00B050"/>
                </a:solidFill>
                <a:latin typeface="+mj-lt"/>
              </a:rPr>
              <a:t>took profits on </a:t>
            </a:r>
            <a:r>
              <a:rPr lang="en-US" sz="1800" dirty="0">
                <a:solidFill>
                  <a:srgbClr val="00B050"/>
                </a:solidFill>
              </a:rPr>
              <a:t>long 10</a:t>
            </a:r>
            <a:r>
              <a:rPr lang="en-US" sz="1800" dirty="0">
                <a:solidFill>
                  <a:srgbClr val="00B050"/>
                </a:solidFill>
                <a:ea typeface="Times New Roman" panose="02020603050405020304" pitchFamily="18" charset="0"/>
              </a:rPr>
              <a:t>/$510-$520 put spread, </a:t>
            </a:r>
            <a:r>
              <a:rPr lang="en-US" sz="1800" dirty="0">
                <a:solidFill>
                  <a:srgbClr val="00A64B"/>
                </a:solidFill>
              </a:rPr>
              <a:t>took profits on</a:t>
            </a:r>
            <a:r>
              <a:rPr lang="en-US" sz="1800" dirty="0">
                <a:solidFill>
                  <a:srgbClr val="00A64B"/>
                </a:solidFill>
                <a:ea typeface="Times New Roman" panose="02020603050405020304" pitchFamily="18" charset="0"/>
              </a:rPr>
              <a:t> 8/$370-$380 put spread</a:t>
            </a:r>
            <a:br>
              <a:rPr lang="en-US" sz="1800" dirty="0"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1800" dirty="0">
                <a:solidFill>
                  <a:srgbClr val="00B050"/>
                </a:solidFill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endParaRPr 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231103-B053-6E20-254F-BB7659939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6950" y="4011673"/>
            <a:ext cx="1670112" cy="2414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4DE697-244A-87BA-3377-D49EC78CA9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799" y="1714500"/>
            <a:ext cx="5716401" cy="471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140126"/>
      </p:ext>
    </p:extLst>
  </p:cSld>
  <p:clrMapOvr>
    <a:masterClrMapping/>
  </p:clrMapOvr>
  <p:transition spd="slow">
    <p:cut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26670" y="397267"/>
            <a:ext cx="12065330" cy="112507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Netflix (NFLX) – </a:t>
            </a:r>
            <a:br>
              <a:rPr lang="en-US" sz="1800" b="1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/>
              <a:t>Justic Department Launches Antitrust Investigation of Netflix (NFLX)</a:t>
            </a:r>
            <a:br>
              <a:rPr lang="en-US" sz="1800" dirty="0"/>
            </a:br>
            <a:r>
              <a:rPr lang="en-US" sz="1800" dirty="0"/>
              <a:t>Long 5/$84-$89 call spread, </a:t>
            </a:r>
            <a:r>
              <a:rPr lang="en-US" sz="1800" dirty="0">
                <a:solidFill>
                  <a:srgbClr val="00A64B"/>
                </a:solidFill>
              </a:rPr>
              <a:t>Took profits on 11/$100-$102 call spread</a:t>
            </a:r>
            <a:br>
              <a:rPr lang="en-US" dirty="0"/>
            </a:br>
            <a:r>
              <a:rPr lang="en-US" dirty="0"/>
              <a:t> </a:t>
            </a:r>
            <a:r>
              <a:rPr lang="en-US" sz="1800" dirty="0">
                <a:solidFill>
                  <a:srgbClr val="00A64B"/>
                </a:solidFill>
              </a:rPr>
              <a:t>took profits on long $1040-$1060 call spread, </a:t>
            </a:r>
            <a:r>
              <a:rPr lang="en-US" sz="1800" dirty="0">
                <a:solidFill>
                  <a:srgbClr val="00A64B"/>
                </a:solidFill>
                <a:effectLst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4/800-$810 call spread</a:t>
            </a:r>
            <a:br>
              <a:rPr lang="en-US" sz="2400" dirty="0"/>
            </a:br>
            <a:endParaRPr lang="en-US" sz="2400" dirty="0">
              <a:ea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82FAC6-F069-328E-8D62-31EDECE0A8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3538" y="4596714"/>
            <a:ext cx="2136029" cy="21360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528AAA-2470-45BC-A225-25F2C4991B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9943" y="1571233"/>
            <a:ext cx="5932114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32067"/>
      </p:ext>
    </p:extLst>
  </p:cSld>
  <p:clrMapOvr>
    <a:masterClrMapping/>
  </p:clrMapOvr>
  <p:transition spd="slow">
    <p:cut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802888" y="228600"/>
            <a:ext cx="10537902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Palo Alto Networks (PANW)- </a:t>
            </a:r>
            <a: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Hacking never goes out of fashion</a:t>
            </a:r>
            <a:b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 AI Putting SaaS Out of Business?</a:t>
            </a:r>
            <a:br>
              <a:rPr lang="en-US" sz="1800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2/$260-$270 call spread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10/$130-$140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AAA928-7069-44F9-FD27-F3C14FE93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4403" y="4982091"/>
            <a:ext cx="2531379" cy="14239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17B2CA7-8491-DD9C-D845-F2FB112CF8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0336" y="1524000"/>
            <a:ext cx="5923005" cy="4881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1948"/>
      </p:ext>
    </p:extLst>
  </p:cSld>
  <p:clrMapOvr>
    <a:masterClrMapping/>
  </p:clrMapOvr>
  <p:transition spd="slow">
    <p:cut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981200" y="152400"/>
            <a:ext cx="8229600" cy="160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Advanced Micro Devices (AMD)- Recession fears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programable logic devices</a:t>
            </a: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2/$75-$80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BA3BF3-7B5D-B097-23BB-B4BD0F06B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0399" y="4595340"/>
            <a:ext cx="1702487" cy="19578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18CCCFB-D324-F951-E817-482D63F647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4192" y="1752600"/>
            <a:ext cx="5824257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302224"/>
      </p:ext>
    </p:extLst>
  </p:cSld>
  <p:clrMapOvr>
    <a:masterClrMapping/>
  </p:clrMapOvr>
  <p:transition spd="slow">
    <p:cut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395416" y="533400"/>
            <a:ext cx="114300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Salesforce (CRM)- Is AI Putting SaaS Out of Business?</a:t>
            </a:r>
            <a:br>
              <a:rPr lang="en-US" sz="180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B050"/>
                </a:solidFill>
                <a:effectLst/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B050"/>
                </a:solidFill>
                <a:effectLst/>
                <a:latin typeface="+mj-lt"/>
              </a:rPr>
              <a:t>long 12/$185-$195 call spread</a:t>
            </a:r>
            <a:r>
              <a:rPr lang="en-US" sz="2400" dirty="0">
                <a:solidFill>
                  <a:schemeClr val="dk1"/>
                </a:solidFill>
                <a:effectLst/>
                <a:latin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9/$125-$130 vertical bull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8/$125-$130 vertical bull call spread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66BF51-A1E4-DE02-4FA7-0105C84E5E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1065" y="4197350"/>
            <a:ext cx="2864708" cy="28647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E43719-5D30-ADF0-FC90-D759303112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9767" y="1676400"/>
            <a:ext cx="5901298" cy="48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76878"/>
      </p:ext>
    </p:extLst>
  </p:cSld>
  <p:clrMapOvr>
    <a:masterClrMapping/>
  </p:clrMapOvr>
  <p:transition spd="slow">
    <p:cut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981200" y="5334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Adobe (ADBE)- Is AI Putting SaaS Out of Business?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Quality Non-China tech play</a:t>
            </a: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2BA711-476F-C15C-2697-CA963B952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9238" y="4708439"/>
            <a:ext cx="2585858" cy="161616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6E5DB3E-CE8B-9323-482F-57A5AF955D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2762" y="1479549"/>
            <a:ext cx="5878187" cy="4845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265113"/>
      </p:ext>
    </p:extLst>
  </p:cSld>
  <p:clrMapOvr>
    <a:masterClrMapping/>
  </p:clrMapOvr>
  <p:transition spd="slow">
    <p:cut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665018" y="533400"/>
            <a:ext cx="10759044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Snowflake (SNOW)- Blockbuster AI Earnings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4/$150-$255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12/$135-$140 call spread</a:t>
            </a:r>
            <a:endParaRPr lang="en-US" sz="1800" dirty="0">
              <a:solidFill>
                <a:srgbClr val="00B05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F5CEEF-2DB4-8C7C-6279-0A53E0997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3768" y="5035722"/>
            <a:ext cx="2483708" cy="13970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6D4D395-E5E1-BFF4-CBA1-11856EF318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3276" y="1676400"/>
            <a:ext cx="5893906" cy="485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220050"/>
      </p:ext>
    </p:extLst>
  </p:cSld>
  <p:clrMapOvr>
    <a:masterClrMapping/>
  </p:clrMapOvr>
  <p:transition spd="slow">
    <p:cut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838200" y="381000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ProShares Ultra Technology ETF (ROM) – 2X Long Technology ETF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10/$62-65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3346A7-D7B1-980E-C1BD-FD796DB6B1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4025" y="1677478"/>
            <a:ext cx="5822950" cy="479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921760"/>
      </p:ext>
    </p:extLst>
  </p:cSld>
  <p:clrMapOvr>
    <a:masterClrMapping/>
  </p:clrMapOvr>
  <p:transition spd="slow">
    <p:cut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E28618E0-8281-D738-18AB-DCFB0E82E3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61F3C2F8-B251-544A-304C-8EC35E8B31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76300" y="665205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MicroStrategy (MSTR) – Long Bitcoin Play</a:t>
            </a:r>
            <a:br>
              <a:rPr lang="en-US" sz="36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Money is Moving </a:t>
            </a:r>
            <a:r>
              <a:rPr lang="en-US" sz="1800" dirty="0">
                <a:latin typeface="+mj-lt"/>
                <a:ea typeface="Times New Roman" panose="02020603050405020304" pitchFamily="18" charset="0"/>
              </a:rPr>
              <a:t>out of Bitcoin </a:t>
            </a:r>
            <a:r>
              <a:rPr lang="en-US" sz="18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Ethereum</a:t>
            </a:r>
            <a:br>
              <a:rPr lang="en-US" sz="36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6/$260-$270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6/$500-$510 put spread,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6/$470-$480 put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6/$330-$340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6/$335-$345 put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US" sz="36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480E6D-362C-B6AC-8D04-9645752A02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3983" y="5621295"/>
            <a:ext cx="3022600" cy="1143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FDDFAC-E3A0-6A0C-DD0D-2D0E19DA67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5404" y="2155227"/>
            <a:ext cx="5227921" cy="430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964125"/>
      </p:ext>
    </p:extLst>
  </p:cSld>
  <p:clrMapOvr>
    <a:masterClrMapping/>
  </p:clrMapOvr>
  <p:transition spd="slow">
    <p:cut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B15412A1-16F5-FFF4-98C2-4580D0191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0CC45D19-0553-13CD-AB52-774F0A5BB8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2357" y="264871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Oracle –(ORCL) – Spectacular Earnings Forecast</a:t>
            </a:r>
            <a:br>
              <a:rPr lang="en-US" sz="24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but $100 billion in debt</a:t>
            </a:r>
            <a:br>
              <a:rPr lang="en-US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75EE0A-923F-8F53-7CC9-E7C8D06075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8300" y="5555873"/>
            <a:ext cx="2467428" cy="90215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9A25D3B-0BD9-1FE0-5F7B-FDD23610EF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4800" y="1409699"/>
            <a:ext cx="6124808" cy="504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174023"/>
      </p:ext>
    </p:extLst>
  </p:cSld>
  <p:clrMapOvr>
    <a:masterClrMapping/>
  </p:clrMapOvr>
  <p:transition spd="slow">
    <p:cut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0B0EE8BB-69CD-E6C9-95E7-A90E64906B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0A18C158-2501-DEF1-7C16-A2A1A22A33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2357" y="264871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dirty="0">
                <a:latin typeface="+mj-lt"/>
                <a:ea typeface="Times New Roman" panose="02020603050405020304" pitchFamily="18" charset="0"/>
              </a:rPr>
              <a:t>Zoom</a:t>
            </a:r>
            <a:r>
              <a:rPr lang="en-US" sz="24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 –(</a:t>
            </a:r>
            <a:r>
              <a:rPr lang="en-US" sz="2400" b="1" dirty="0">
                <a:latin typeface="+mj-lt"/>
                <a:ea typeface="Times New Roman" panose="02020603050405020304" pitchFamily="18" charset="0"/>
              </a:rPr>
              <a:t>ZM</a:t>
            </a:r>
            <a:r>
              <a:rPr lang="en-US" sz="24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) – Coming Back from the Dead</a:t>
            </a:r>
            <a:br>
              <a:rPr lang="en-US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took profits on 11/$72-50-$77.50 call spread</a:t>
            </a: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CA4559-2CA1-D253-6D44-BDB7EEE2A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5465" y="4583308"/>
            <a:ext cx="1868292" cy="18682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A181A08-7659-B0A6-CF33-C30DBBE9AD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938" y="1409700"/>
            <a:ext cx="6117011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049856"/>
      </p:ext>
    </p:extLst>
  </p:cSld>
  <p:clrMapOvr>
    <a:masterClrMapping/>
  </p:clrMapOvr>
  <p:transition spd="slow">
    <p:cut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D852-EC7D-4A68-7B56-8CC48A8C8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0AB47-E58A-F1B3-54DF-316DE72DDB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BDE30A-2D95-4DDF-6F91-A78BF6CEC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91" y="0"/>
            <a:ext cx="10626183" cy="6738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25945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EE290-8620-E44F-B34C-8D5D6A274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The Second Half of the Barbell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D575CE-B87A-6849-80FB-D9B4B0F97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417637"/>
            <a:ext cx="10972800" cy="4526100"/>
          </a:xfrm>
        </p:spPr>
        <p:txBody>
          <a:bodyPr/>
          <a:lstStyle/>
          <a:p>
            <a:pPr marL="20320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*Bets on a domestic recovery in 2022 Q4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*Upside potential in 2024 far greater than tech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*Some of these have not moved for 5 or 10 years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*Focuses on economically sensitive cyclical industries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*Makes a great counterweight to 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high-growth technology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*We could spend all of next ten years rotating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between the two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5B89D-3A51-744C-A09A-6149553A09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8200" y="4194493"/>
            <a:ext cx="3429000" cy="238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1949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86CA49F3-DFBD-F468-C56B-68395322F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0D2472E8-EBF1-C625-980F-65D67EE9D2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1114" y="381000"/>
            <a:ext cx="104394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Goldman Sachs (GS) – BALLISTIC</a:t>
            </a:r>
            <a:br>
              <a:rPr lang="en-US" b="1" i="1" dirty="0"/>
            </a:br>
            <a:r>
              <a:rPr lang="en-US" sz="1800" dirty="0"/>
              <a:t>Goldman Sachs Beats, on record stock trading profits </a:t>
            </a:r>
            <a:br>
              <a:rPr lang="en-US" sz="1800" dirty="0"/>
            </a:br>
            <a:r>
              <a:rPr lang="en-US" sz="1800" dirty="0">
                <a:solidFill>
                  <a:srgbClr val="00B050"/>
                </a:solidFill>
              </a:rPr>
              <a:t>took profits on long 3/$790-$800 call spread</a:t>
            </a:r>
            <a:br>
              <a:rPr lang="en-US" sz="1800" i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11/$700-$710 call spread 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, took profits on long 10/$700-$710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9/$690-$700 call spread,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3/$380-$390 call spread,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profits on long 12/$330-$350 call spread, took profits on long 11/$330-$350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807EE-BD24-B7C2-B724-A20B88DFA3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75" y="4723921"/>
            <a:ext cx="2756139" cy="19686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739A4B5-BD4E-6569-343A-8690E51282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653" y="1891992"/>
            <a:ext cx="5562693" cy="458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31069"/>
      </p:ext>
    </p:extLst>
  </p:cSld>
  <p:clrMapOvr>
    <a:masterClrMapping/>
  </p:clrMapOvr>
  <p:transition spd="slow">
    <p:cut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672F50F9-D223-9511-6B67-26119E45B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EDBE97CE-6C38-DCBB-B93C-177CE6EAA2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79714" y="381000"/>
            <a:ext cx="10297886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Morgan Stanley (MS) - Upside Breakout!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Morgan Stanley Rocks!</a:t>
            </a:r>
            <a:r>
              <a:rPr lang="en-US" sz="1800" dirty="0"/>
              <a:t> The company’s stock traders had a record-breaking first quarter</a:t>
            </a:r>
            <a:br>
              <a:rPr lang="en-US" dirty="0"/>
            </a:br>
            <a:r>
              <a:rPr lang="en-US" sz="1800" dirty="0">
                <a:solidFill>
                  <a:srgbClr val="00A64B"/>
                </a:solidFill>
                <a:latin typeface="+mj-lt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long $12/150-$155 call spread</a:t>
            </a:r>
            <a:br>
              <a:rPr lang="en-US" sz="1800" dirty="0">
                <a:solidFill>
                  <a:schemeClr val="tx1"/>
                </a:solidFill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a typeface="Times New Roman" panose="02020603050405020304" pitchFamily="18" charset="0"/>
              </a:rPr>
              <a:t>took profits on long $12/210-$220 call spread,,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$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12/210-$220 call spread,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$195-$205 call spread, took profits on long 4/$65-$70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5002C9-3493-B038-C1B3-0D7AAF5F8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4496" y="4572000"/>
            <a:ext cx="1905000" cy="1905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11C45F-AC01-C1D6-1AB9-1A351B12F7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7952" y="1930400"/>
            <a:ext cx="5516096" cy="454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656534"/>
      </p:ext>
    </p:extLst>
  </p:cSld>
  <p:clrMapOvr>
    <a:masterClrMapping/>
  </p:clrMapOvr>
  <p:transition spd="slow">
    <p:cut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AC038F56-F8A6-5283-0B21-3C8B98D30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A30EDA15-260E-A736-320F-DF0C733037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2444" y="548846"/>
            <a:ext cx="11899556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JP Morgan Chase (JPM) – 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latin typeface="+mj-lt"/>
              </a:rPr>
              <a:t>Trump Sues JP Morgan (JPM) for $5 Billion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cs typeface="Times New Roman" panose="02020603050405020304" pitchFamily="18" charset="0"/>
              </a:rPr>
              <a:t>long </a:t>
            </a:r>
            <a:r>
              <a:rPr lang="en-US" sz="1800" dirty="0">
                <a:solidFill>
                  <a:srgbClr val="00A64B"/>
                </a:solidFill>
                <a:latin typeface="Calibri"/>
                <a:cs typeface="Calibri"/>
                <a:sym typeface="Calibri"/>
              </a:rPr>
              <a:t>9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/$270-$280 call spread</a:t>
            </a:r>
            <a:br>
              <a:rPr lang="en-US" sz="3600" dirty="0">
                <a:effectLst/>
                <a:latin typeface="+mj-lt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stopped out of 3/$235-$245 calls spread</a:t>
            </a:r>
            <a:r>
              <a:rPr lang="en-US" sz="1800" dirty="0">
                <a:solidFill>
                  <a:srgbClr val="171717"/>
                </a:solidFill>
                <a:effectLst/>
                <a:latin typeface="+mj-lt"/>
                <a:ea typeface="Times New Roman" panose="02020603050405020304" pitchFamily="18" charset="0"/>
              </a:rPr>
              <a:t>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cs typeface="Times New Roman" panose="02020603050405020304" pitchFamily="18" charset="0"/>
              </a:rPr>
              <a:t>profits on long </a:t>
            </a:r>
            <a:r>
              <a:rPr lang="en-US" sz="1800" dirty="0">
                <a:solidFill>
                  <a:srgbClr val="00A64B"/>
                </a:solidFill>
                <a:effectLst/>
                <a:latin typeface="Calibri"/>
                <a:cs typeface="Calibri"/>
                <a:sym typeface="Calibri"/>
              </a:rPr>
              <a:t>12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/$210-$220 call spread,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cs typeface="Times New Roman" panose="02020603050405020304" pitchFamily="18" charset="0"/>
              </a:rPr>
              <a:t>took profits on long </a:t>
            </a:r>
            <a:r>
              <a:rPr lang="en-US" sz="1800" dirty="0">
                <a:solidFill>
                  <a:srgbClr val="00A64B"/>
                </a:solidFill>
                <a:effectLst/>
                <a:latin typeface="Calibri"/>
                <a:cs typeface="Calibri"/>
                <a:sym typeface="Calibri"/>
              </a:rPr>
              <a:t>11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/$195-$205 call spread,</a:t>
            </a: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6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4/$215-225 put spread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/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CBA94D-7E10-8562-7793-7FED0CF62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6870" y="4872252"/>
            <a:ext cx="3010930" cy="169364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CD7F8F-57D5-9D8C-E631-16592EF4A6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9584" y="2120900"/>
            <a:ext cx="5392831" cy="444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11242"/>
      </p:ext>
    </p:extLst>
  </p:cSld>
  <p:clrMapOvr>
    <a:masterClrMapping/>
  </p:clrMapOvr>
  <p:transition spd="slow">
    <p:cut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D34EE4FA-7361-BF7A-984E-0FE4ECB16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FDDC3725-41A3-3678-D018-7B7CD33691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8585" y="381000"/>
            <a:ext cx="1124243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Bank of America (BAC) </a:t>
            </a:r>
            <a:r>
              <a:rPr lang="en-US" sz="2800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  <a:t>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Breakout?</a:t>
            </a:r>
            <a:br>
              <a:rPr lang="en-US" sz="180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took profits on long long 12/$41-$44 call spread</a:t>
            </a:r>
            <a:r>
              <a:rPr lang="en-US" sz="2800" dirty="0">
                <a:solidFill>
                  <a:srgbClr val="00A64B"/>
                </a:solidFill>
                <a:effectLst/>
                <a:latin typeface="Calibri"/>
                <a:ea typeface="Times New Roman" panose="02020603050405020304" pitchFamily="18" charset="0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4/$20-$23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055CE6-6760-85A2-3063-2A8AFE842E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7279" y="4980062"/>
            <a:ext cx="1940961" cy="194096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479821-4CA2-EE7C-C7F4-C73719682D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7494" y="1435100"/>
            <a:ext cx="6117011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988783"/>
      </p:ext>
    </p:extLst>
  </p:cSld>
  <p:clrMapOvr>
    <a:masterClrMapping/>
  </p:clrMapOvr>
  <p:transition spd="slow">
    <p:cut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5D7D354F-6B89-F9DC-9594-E2776A788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A22F1080-BD1D-0BC3-0749-727717AECB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677" y="381000"/>
            <a:ext cx="10794381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Citigroup (C) – </a:t>
            </a:r>
            <a:r>
              <a:rPr lang="en-US" sz="1800" b="1" i="1" dirty="0"/>
              <a:t>Citibank’s ROI is Soaring</a:t>
            </a:r>
            <a:r>
              <a:rPr lang="en-US" sz="1800" dirty="0"/>
              <a:t>. 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long 12/$60-$65 call spread , took profits on long 4/$30-$35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54837E-73F1-ED16-5DA5-800AC4975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0800" y="4775157"/>
            <a:ext cx="2867453" cy="16129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325491-0133-CF87-79E6-64BC67BAEE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2236" y="1451661"/>
            <a:ext cx="6096919" cy="502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980603"/>
      </p:ext>
    </p:extLst>
  </p:cSld>
  <p:clrMapOvr>
    <a:masterClrMapping/>
  </p:clrMapOvr>
  <p:transition spd="slow">
    <p:cut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C5BB7BB7-C8BD-BBFB-318E-E430B0C57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D7A20CEC-96B4-7F48-82CF-BACDE5FDC1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Charles Schwab (SCHW) 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4/$30-$35 call spread 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5E9008-4D09-1EC9-57FB-6E5A4F2D9F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2004" y="4411362"/>
            <a:ext cx="2061519" cy="206151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0E00EA-1F5F-5DFC-74C1-9EB0F5A2BE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463" y="1646881"/>
            <a:ext cx="5855074" cy="48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313671"/>
      </p:ext>
    </p:extLst>
  </p:cSld>
  <p:clrMapOvr>
    <a:masterClrMapping/>
  </p:clrMapOvr>
  <p:transition spd="slow">
    <p:cut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D825597B-906B-ECC2-2B3E-F7FC54C9B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2BB00544-607C-BC6D-9DF7-A2356C400F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7493" y="381000"/>
            <a:ext cx="10738624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Interactive Brokers (IBKR) –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Upside Breakout?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3/$160-$170 call spread,  out of long 8/$110-$115 call spread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4/$60-$65 call spread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C0C29E-CFF5-5F1A-8670-5EDDC9530D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3736" y="5454569"/>
            <a:ext cx="2472381" cy="9271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AD6FCF-4403-D1DE-2B08-D0FBBD44F1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1675" y="1676400"/>
            <a:ext cx="5708650" cy="470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095192"/>
      </p:ext>
    </p:extLst>
  </p:cSld>
  <p:clrMapOvr>
    <a:masterClrMapping/>
  </p:clrMapOvr>
  <p:transition spd="slow">
    <p:cut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D4568F3C-B974-703F-8261-C2506292B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4EC08B59-3834-6D64-B22B-7BBA3D683D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647" y="453571"/>
            <a:ext cx="10615448" cy="162197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Berkshire Hathaway (BRKB)-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Ultimate defensive stock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Berkshire Hathaway Builds Record Cash</a:t>
            </a:r>
            <a:r>
              <a:rPr lang="en-US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at $334 billion</a:t>
            </a:r>
            <a:r>
              <a:rPr lang="en-US" sz="1800" dirty="0">
                <a:effectLst/>
                <a:latin typeface="+mj-lt"/>
              </a:rPr>
              <a:t> – Is the new T Bill proxy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+mj-lt"/>
              </a:rPr>
              <a:t>stopped out of </a:t>
            </a:r>
            <a:r>
              <a:rPr lang="en-US" sz="1800" dirty="0">
                <a:solidFill>
                  <a:srgbClr val="FF0000"/>
                </a:solidFill>
                <a:effectLst/>
                <a:latin typeface="+mj-lt"/>
              </a:rPr>
              <a:t>long 12/$405-$415 call spread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12/$320-$330 call spread 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4/$260-$270 call spread, </a:t>
            </a:r>
            <a:r>
              <a:rPr lang="en-US" sz="1800" dirty="0">
                <a:solidFill>
                  <a:srgbClr val="00A64B"/>
                </a:solidFill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cs typeface="Calibri"/>
                <a:sym typeface="Calibri"/>
              </a:rPr>
              <a:t>long </a:t>
            </a:r>
            <a: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  <a:t>1/$290-$300 call spread</a:t>
            </a:r>
            <a:b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ea typeface="Calibri"/>
                <a:cs typeface="Calibri" panose="020F0502020204030204" pitchFamily="34" charset="0"/>
                <a:sym typeface="Calibri"/>
              </a:rPr>
            </a:br>
            <a:endParaRPr lang="en-US" sz="1800" dirty="0">
              <a:solidFill>
                <a:srgbClr val="00A64B"/>
              </a:solidFill>
              <a:latin typeface="+mj-lt"/>
              <a:ea typeface="Calibri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2147BD-D111-F447-1A9A-BE40CE318D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8300" y="5178470"/>
            <a:ext cx="2325086" cy="130786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BC02A04-CD9B-C7D3-ED25-2529E62B44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443" y="1945588"/>
            <a:ext cx="5579113" cy="4598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447312"/>
      </p:ext>
    </p:extLst>
  </p:cSld>
  <p:clrMapOvr>
    <a:masterClrMapping/>
  </p:clrMapOvr>
  <p:transition spd="slow">
    <p:cut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87E342B8-A096-11D8-3F08-2B52828C3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79E51D3D-64CC-94E7-31C3-A921680D06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8500" y="381000"/>
            <a:ext cx="106045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Blackrock (BLK)-Asset Collection Boom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/>
              <a:t>Blackrock Reports Record $12.5 trillion in Assets Under Management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12/$1,000-$1,010 call spread,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long 12/$850-$860 call spread </a:t>
            </a: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took profits on long 3/$770-$790 call spread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took profits on long 3/$310-$340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642A75-415E-9D16-A19F-E92FE42739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9400" y="4572000"/>
            <a:ext cx="1905000" cy="1905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B42BB87-219D-0717-9120-A3EA9B1499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2549" y="1765300"/>
            <a:ext cx="5716401" cy="471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728948"/>
      </p:ext>
    </p:extLst>
  </p:cSld>
  <p:clrMapOvr>
    <a:masterClrMapping/>
  </p:clrMapOvr>
  <p:transition spd="slow">
    <p:cut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2B4A934C-0498-9B71-35B6-913CE4E7C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FCEE6560-2BF5-D2E7-3B4A-F0714B404B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SPDR Metals &amp; Mining ETF (XME) – 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2/$28-$30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80ECFC-77BC-09ED-C620-5885409E5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943" y="1587500"/>
            <a:ext cx="5932114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1008"/>
      </p:ext>
    </p:extLst>
  </p:cSld>
  <p:clrMapOvr>
    <a:masterClrMapping/>
  </p:clrMapOvr>
  <p:transition spd="slow">
    <p:cut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515815" y="354522"/>
            <a:ext cx="11488616" cy="203112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Boeing (BA) – LEAPS Candidate</a:t>
            </a:r>
            <a:br>
              <a:rPr lang="en-US" sz="1800" dirty="0"/>
            </a:br>
            <a:r>
              <a:rPr lang="en-US" sz="1800" b="1" i="1" dirty="0"/>
              <a:t>Boeing Scores Order for 200 Jets from China</a:t>
            </a:r>
            <a:r>
              <a:rPr lang="en-US" sz="1800" dirty="0"/>
              <a:t> </a:t>
            </a:r>
            <a:br>
              <a:rPr lang="en-US" sz="1800" dirty="0"/>
            </a:br>
            <a:r>
              <a:rPr lang="en-US" sz="1800" dirty="0">
                <a:solidFill>
                  <a:srgbClr val="00A64B"/>
                </a:solidFill>
              </a:rPr>
              <a:t>took profits on long 3/$195-$200 call spread 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07FE79-EBDA-AD85-8C3C-D83F2B4624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2309" y="4768413"/>
            <a:ext cx="2273875" cy="17350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2B8F8FC-C6F3-4539-EF35-869E336139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3556" y="1488056"/>
            <a:ext cx="6084887" cy="501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278853"/>
      </p:ext>
    </p:extLst>
  </p:cSld>
  <p:clrMapOvr>
    <a:masterClrMapping/>
  </p:clrMapOvr>
  <p:transition spd="slow">
    <p:cut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>
          <a:extLst>
            <a:ext uri="{FF2B5EF4-FFF2-40B4-BE49-F238E27FC236}">
              <a16:creationId xmlns:a16="http://schemas.microsoft.com/office/drawing/2014/main" id="{152E542D-4871-ADEB-D7C1-D7046A40D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>
            <a:extLst>
              <a:ext uri="{FF2B5EF4-FFF2-40B4-BE49-F238E27FC236}">
                <a16:creationId xmlns:a16="http://schemas.microsoft.com/office/drawing/2014/main" id="{2D683ABA-7B1E-8D6B-3A6A-2871974D52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5815" y="354522"/>
            <a:ext cx="11488616" cy="203112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General Motors (GM) – Worst Off Trade War Victim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Earnings better than expected plus interest rate beneficiary</a:t>
            </a: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stopped out of long 4/$52.50-$57.50 put spread at cost, long 3/$53-$56 put spread</a:t>
            </a:r>
            <a:b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3B3A01-6215-ED5D-4ABE-DE4A5875D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1364" y="4466673"/>
            <a:ext cx="2036805" cy="20368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B81E99-4717-FECF-C751-22C6F0B46C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9" y="1758758"/>
            <a:ext cx="5756461" cy="474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786010"/>
      </p:ext>
    </p:extLst>
  </p:cSld>
  <p:clrMapOvr>
    <a:masterClrMapping/>
  </p:clrMapOvr>
  <p:transition spd="slow">
    <p:cut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143000" y="457200"/>
            <a:ext cx="92202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b="1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Package Delivery- United Parcel Service (UPS) – </a:t>
            </a:r>
            <a:br>
              <a:rPr lang="en-US" sz="18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i="1" dirty="0"/>
              <a:t>UPS Deliveries Slow Worldwide, it the wake of the shutdown of its Kentucky hub after a fatal crash</a:t>
            </a:r>
            <a:br>
              <a:rPr lang="en-US" sz="18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11/$130-$140 call spread</a:t>
            </a: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1CAA60-8B9D-1EAA-C89B-A03F96D982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2718" y="4226011"/>
            <a:ext cx="2040947" cy="24219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34B0ABC-DE3D-0536-FC78-51DC87C7A6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391" y="1857461"/>
            <a:ext cx="5747217" cy="473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806769"/>
      </p:ext>
    </p:extLst>
  </p:cSld>
  <p:clrMapOvr>
    <a:masterClrMapping/>
  </p:clrMapOvr>
  <p:transition spd="slow">
    <p:cut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143000" y="457200"/>
            <a:ext cx="92202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Caterpillar (CAT)- Ag + Infrastructure + Housing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long $630-$640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8/$310-$320 call spread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took profits on long 12/$220-$230 calls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12/$145-$150 call spread</a:t>
            </a:r>
            <a: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11/$125-$135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B8CFA0-4C21-01E7-28E0-223C286CC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6738" y="4876800"/>
            <a:ext cx="1694346" cy="169434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0F49428-E78A-C521-8884-F9B30E6422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8393" y="1778000"/>
            <a:ext cx="5815214" cy="479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091623"/>
      </p:ext>
    </p:extLst>
  </p:cSld>
  <p:clrMapOvr>
    <a:masterClrMapping/>
  </p:clrMapOvr>
  <p:transition spd="slow">
    <p:cut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143000" y="457200"/>
            <a:ext cx="92202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Deere &amp; Co. (DE)- Ag + Infrastructure + Housing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8/$330-$340 put spread </a:t>
            </a: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8/$330-$340 calls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B424F1-6501-9213-0876-9E138B82CE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461" y="4469493"/>
            <a:ext cx="2111803" cy="19313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6B18104-48F0-4869-3E23-B46BD81DA2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8310" y="1409700"/>
            <a:ext cx="6055379" cy="49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99161"/>
      </p:ext>
    </p:extLst>
  </p:cSld>
  <p:clrMapOvr>
    <a:masterClrMapping/>
  </p:clrMapOvr>
  <p:transition spd="slow">
    <p:cut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105103" y="183931"/>
            <a:ext cx="11540359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rmAutofit fontScale="90000"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Freeport McMoRan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(FCX)- Coming Copper Crisis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50% copper tariff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3/$55-$58 call spread,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8/$34-$37 call spread </a:t>
            </a:r>
            <a:b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4/$37-$40 call spread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5/$42-$45 call spread,</a:t>
            </a:r>
            <a:b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$48-$51 put spread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, profits on long 6/$32-$35 call spread </a:t>
            </a:r>
            <a:b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4C757F-B609-8E7E-3D4C-03C67B5F6C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5681" y="4566312"/>
            <a:ext cx="4583376" cy="22916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FBFC11-3443-7121-E4AD-4785715CED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0137" y="1923831"/>
            <a:ext cx="5570290" cy="459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131667"/>
      </p:ext>
    </p:extLst>
  </p:cSld>
  <p:clrMapOvr>
    <a:masterClrMapping/>
  </p:clrMapOvr>
  <p:transition spd="slow">
    <p:cut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 txBox="1">
            <a:spLocks noGrp="1"/>
          </p:cNvSpPr>
          <p:nvPr>
            <p:ph type="title"/>
          </p:nvPr>
        </p:nvSpPr>
        <p:spPr>
          <a:xfrm>
            <a:off x="675583" y="304800"/>
            <a:ext cx="11098924" cy="120869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Walt Disney (DIS) -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Disney Beats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Disney Dives on Earnings Bust, although streaming broke even versus an expected loss</a:t>
            </a:r>
            <a:r>
              <a:rPr lang="en-US" sz="1800" dirty="0">
                <a:effectLst/>
                <a:latin typeface="+mj-lt"/>
              </a:rPr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5CE464-0F3D-3549-7FB4-0CCC7E7C9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7079" y="4724400"/>
            <a:ext cx="2267152" cy="17003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0E65F62-FBA6-A9DA-58A7-9C43B3F8CE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735" y="1513491"/>
            <a:ext cx="5958530" cy="491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430399"/>
      </p:ext>
    </p:extLst>
  </p:cSld>
  <p:clrMapOvr>
    <a:masterClrMapping/>
  </p:clrMapOvr>
  <p:transition spd="slow">
    <p:cut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Industrials Sector SPDR (XLI)-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(GE), (MMM), (UNP), (UTX), (BA), (HON)</a:t>
            </a:r>
          </a:p>
        </p:txBody>
      </p:sp>
      <p:pic>
        <p:nvPicPr>
          <p:cNvPr id="3" name="Picture 2" descr="A person lying on a gear&#10;&#10;AI-generated content may be incorrect.">
            <a:extLst>
              <a:ext uri="{FF2B5EF4-FFF2-40B4-BE49-F238E27FC236}">
                <a16:creationId xmlns:a16="http://schemas.microsoft.com/office/drawing/2014/main" id="{041772ED-6387-5C75-2311-5AA6B4FF0F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9132" y="4713758"/>
            <a:ext cx="2682920" cy="16743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250AF3-4C59-59C3-A221-BD0E1A590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7950" y="1295400"/>
            <a:ext cx="6286500" cy="51816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531341" y="228600"/>
            <a:ext cx="11158151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Union Pacific RR (UNP)- Big Stuff to Ship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The Largest Railroad in History</a:t>
            </a:r>
            <a:r>
              <a:rPr lang="en-US" sz="1800" dirty="0"/>
              <a:t>, may be the result of the Union Pacific (UNP)/Norfolk Southern merger worth $200 billion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5/$200-$210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11/$150-$160 call spread</a:t>
            </a:r>
            <a:br>
              <a:rPr lang="en-US" sz="1800" dirty="0">
                <a:latin typeface="Calibri"/>
                <a:ea typeface="Calibri"/>
                <a:cs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AA5562-EA39-E195-7056-4CE9ADF5DB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6514" y="4262603"/>
            <a:ext cx="2182586" cy="24493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09C8962-6568-3FEF-FBA3-073CC90FB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0814" y="1922669"/>
            <a:ext cx="5710372" cy="4706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988918"/>
      </p:ext>
    </p:extLst>
  </p:cSld>
  <p:clrMapOvr>
    <a:masterClrMapping/>
  </p:clrMapOvr>
  <p:transition spd="slow">
    <p:cut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617838" y="228600"/>
            <a:ext cx="1078744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Walmart (WMT) – Trade War Victim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1" dirty="0"/>
              <a:t>Walmart Hits $1 Trillion Market Cap</a:t>
            </a:r>
            <a:r>
              <a:rPr lang="en-US" sz="1800" dirty="0"/>
              <a:t>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 on Long 11/$125-$130 bear put spread, took profit on Long 10/$119-$121 bear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8/$114-$117 bear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F39427-949B-5F0B-8331-2615B9433D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5370" y="5095632"/>
            <a:ext cx="2405842" cy="13545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E29673-9937-CF03-72AB-F9C820D54C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6059" y="1670221"/>
            <a:ext cx="5799271" cy="478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22781"/>
      </p:ext>
    </p:extLst>
  </p:cSld>
  <p:clrMapOvr>
    <a:masterClrMapping/>
  </p:clrMapOvr>
  <p:transition spd="slow">
    <p:cut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>
          <a:extLst>
            <a:ext uri="{FF2B5EF4-FFF2-40B4-BE49-F238E27FC236}">
              <a16:creationId xmlns:a16="http://schemas.microsoft.com/office/drawing/2014/main" id="{1DBF828D-9112-4F59-17CA-FB87F5F17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>
            <a:extLst>
              <a:ext uri="{FF2B5EF4-FFF2-40B4-BE49-F238E27FC236}">
                <a16:creationId xmlns:a16="http://schemas.microsoft.com/office/drawing/2014/main" id="{8A77187E-804F-3A09-11FE-A14C3A8856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7838" y="228600"/>
            <a:ext cx="1078744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Costco (COST) –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 War Victim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suing Trump administration over tariffs, one third of sales from imports</a:t>
            </a:r>
            <a:b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4/$840-$850 call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004A4E-43FE-FBB2-565F-6ACEE34A84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5849" y="5329337"/>
            <a:ext cx="2507636" cy="10258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F5BDBD0-71D4-74EF-BCC0-8EBC1910DD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312" y="1196546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447562"/>
      </p:ext>
    </p:extLst>
  </p:cSld>
  <p:clrMapOvr>
    <a:masterClrMapping/>
  </p:clrMapOvr>
  <p:transition spd="slow">
    <p:cut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616945" y="318911"/>
            <a:ext cx="1073042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Delta Airlines (DAL) – Ticket Price Take Off</a:t>
            </a:r>
            <a:br>
              <a:rPr lang="en-US" sz="24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The only airline with a refinery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438650-EF0B-7B37-9779-3BBBD3262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6911" y="4688953"/>
            <a:ext cx="2549361" cy="14276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FE6F2B4-59E3-96F5-FCAC-5DA20BDE2C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8909" y="1233616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1653"/>
      </p:ext>
    </p:extLst>
  </p:cSld>
  <p:clrMapOvr>
    <a:masterClrMapping/>
  </p:clrMapOvr>
  <p:transition spd="slow">
    <p:cut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Shape 282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Transports Sector SPDR (XTN)- Worst Hit Sector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(ALGT),  (ALK), (JBLU), (LUV), (CHRW), (DAL) </a:t>
            </a:r>
          </a:p>
        </p:txBody>
      </p:sp>
      <p:pic>
        <p:nvPicPr>
          <p:cNvPr id="3" name="Picture 2" descr="A person standing next to a train&#10;&#10;AI-generated content may be incorrect.">
            <a:extLst>
              <a:ext uri="{FF2B5EF4-FFF2-40B4-BE49-F238E27FC236}">
                <a16:creationId xmlns:a16="http://schemas.microsoft.com/office/drawing/2014/main" id="{14E70063-1C74-0082-9882-7A9E10B30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7042" y="4390767"/>
            <a:ext cx="2109066" cy="20862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8A266EF-4A81-1102-3A03-F18F9C54F1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0" y="129540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774040"/>
      </p:ext>
    </p:extLst>
  </p:cSld>
  <p:clrMapOvr>
    <a:masterClrMapping/>
  </p:clrMapOvr>
  <p:transition spd="slow">
    <p:cut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Shape 289"/>
          <p:cNvSpPr txBox="1">
            <a:spLocks noGrp="1"/>
          </p:cNvSpPr>
          <p:nvPr>
            <p:ph type="title"/>
          </p:nvPr>
        </p:nvSpPr>
        <p:spPr>
          <a:xfrm>
            <a:off x="2595324" y="517538"/>
            <a:ext cx="7001351" cy="645678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Health Care Sector (XLV) – Defensive Play and Cheap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(JNJ), (PFE), (MRK), (GILD), (ACT), (AMGN)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9983D6-D1CC-EDD1-5607-E618E7FA20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8256" y="4635230"/>
            <a:ext cx="2564780" cy="170523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68C9D39-35ED-6542-BF5F-5CFC7E9294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7971" y="1224999"/>
            <a:ext cx="6286500" cy="51816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Shape 289"/>
          <p:cNvSpPr txBox="1">
            <a:spLocks noGrp="1"/>
          </p:cNvSpPr>
          <p:nvPr>
            <p:ph type="title"/>
          </p:nvPr>
        </p:nvSpPr>
        <p:spPr>
          <a:xfrm>
            <a:off x="543697" y="304800"/>
            <a:ext cx="10985157" cy="914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Amgen (AMGN)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7/$260-$270 bull call spread,  took profits on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11/$185-$200 bull call spread</a:t>
            </a: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B104FA-93C3-2334-DF14-DC83595C0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4964" y="4867569"/>
            <a:ext cx="2637874" cy="148380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E0CA6B-A641-8624-F191-0568E0E4A4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4361" y="1443681"/>
            <a:ext cx="5954185" cy="490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779783"/>
      </p:ext>
    </p:extLst>
  </p:cSld>
  <p:clrMapOvr>
    <a:masterClrMapping/>
  </p:clrMapOvr>
  <p:transition spd="slow">
    <p:cut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713679" y="170793"/>
            <a:ext cx="10794380" cy="1295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Visa (V) – </a:t>
            </a:r>
            <a:r>
              <a:rPr lang="en-US" sz="1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  <a:t>Stablecoin Competition</a:t>
            </a:r>
            <a:br>
              <a:rPr lang="en-US" sz="2800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2/$240-$250 bull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10/$160-$170 bull call spread</a:t>
            </a: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6/$150-$160 bull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770B3F-1E05-B8A1-A63A-D500D3D98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826" y="5053914"/>
            <a:ext cx="2266819" cy="13963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3116EE-9B88-CA72-2BC7-3FCD06ACD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530" y="1663902"/>
            <a:ext cx="5806939" cy="478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956804"/>
      </p:ext>
    </p:extLst>
  </p:cSld>
  <p:clrMapOvr>
    <a:masterClrMapping/>
  </p:clrMapOvr>
  <p:transition spd="slow">
    <p:cut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Consumer Discretionary SPDR (XLY)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(DIS), (AMZN), (HD), (CMCSA), (MCD), (SBUX)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 descr="A person handing over a car key&#10;&#10;AI-generated content may be incorrect.">
            <a:extLst>
              <a:ext uri="{FF2B5EF4-FFF2-40B4-BE49-F238E27FC236}">
                <a16:creationId xmlns:a16="http://schemas.microsoft.com/office/drawing/2014/main" id="{7DEF9583-EF21-BFAA-881E-F68DD25FA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2347" y="5280660"/>
            <a:ext cx="2286000" cy="119634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C3136F7-E8B0-ED86-29C6-5FB9F6661B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0" y="1295400"/>
            <a:ext cx="6286500" cy="51816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>
          <a:extLst>
            <a:ext uri="{FF2B5EF4-FFF2-40B4-BE49-F238E27FC236}">
              <a16:creationId xmlns:a16="http://schemas.microsoft.com/office/drawing/2014/main" id="{C077F6A6-7949-C8C5-BD9B-AB6506638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>
            <a:extLst>
              <a:ext uri="{FF2B5EF4-FFF2-40B4-BE49-F238E27FC236}">
                <a16:creationId xmlns:a16="http://schemas.microsoft.com/office/drawing/2014/main" id="{AB912FA2-F26D-5905-68EF-39C262C79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Raytheon (RTX)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6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$195-$200 call spread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D2DFDA-A4F8-B10F-89BF-D30865C8F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295400"/>
            <a:ext cx="6286499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850221"/>
      </p:ext>
    </p:extLst>
  </p:cSld>
  <p:clrMapOvr>
    <a:masterClrMapping/>
  </p:clrMapOvr>
  <p:transition spd="slow">
    <p:cut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7A8A-F442-C969-CAEA-7B2452CBD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BBCD9-43B6-9A3A-07F2-2AB3CA5FB8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84C950-A662-1DF8-D610-DC8AC6BD2E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48" y="0"/>
            <a:ext cx="10600672" cy="67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7603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>
          <a:extLst>
            <a:ext uri="{FF2B5EF4-FFF2-40B4-BE49-F238E27FC236}">
              <a16:creationId xmlns:a16="http://schemas.microsoft.com/office/drawing/2014/main" id="{7208ABD5-EFD0-8D2B-32B0-44B073A49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>
            <a:extLst>
              <a:ext uri="{FF2B5EF4-FFF2-40B4-BE49-F238E27FC236}">
                <a16:creationId xmlns:a16="http://schemas.microsoft.com/office/drawing/2014/main" id="{273CE5F7-1CF1-0C29-E2B3-EF0E7A0253C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74320" y="898872"/>
            <a:ext cx="11308080" cy="506025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203200" indent="0">
              <a:buNone/>
            </a:pP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r>
              <a:rPr lang="en-US" sz="1800" dirty="0">
                <a:solidFill>
                  <a:schemeClr val="tx1"/>
                </a:solidFill>
                <a:latin typeface="+mj-lt"/>
              </a:rPr>
              <a:t>*</a:t>
            </a:r>
            <a:r>
              <a:rPr lang="en-US" sz="1800" b="1" i="1" dirty="0"/>
              <a:t>The Bond Market Crashed</a:t>
            </a:r>
            <a:r>
              <a:rPr lang="en-US" sz="1800" dirty="0"/>
              <a:t>, sending ten-year US Treasury bond yields up 15 basis points in a day to 4.61%.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*Government bond markets tumbled around the world, sending yields surging from Japan to the US on intensifying fears that the war-driven price shock will force central banks to raise interest rates to contain the impact.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*It looks like the government’s ability to borrow is </a:t>
            </a:r>
            <a:r>
              <a:rPr lang="en-US" sz="1800" b="1" dirty="0"/>
              <a:t>NOT</a:t>
            </a:r>
            <a:r>
              <a:rPr lang="en-US" sz="1800" dirty="0"/>
              <a:t> unlimited after all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*Kevin Warsh took over on Monday as Fed governor with orders</a:t>
            </a:r>
            <a:br>
              <a:rPr lang="en-US" sz="1800" dirty="0"/>
            </a:br>
            <a:r>
              <a:rPr lang="en-US" sz="1800" dirty="0"/>
              <a:t>from the president to cut interest rates when the markets</a:t>
            </a:r>
            <a:br>
              <a:rPr lang="en-US" sz="1800" dirty="0"/>
            </a:br>
            <a:r>
              <a:rPr lang="en-US" sz="1800" dirty="0"/>
              <a:t>are screaming for an increase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*Avoid the bond market on pain of death</a:t>
            </a:r>
            <a:br>
              <a:rPr lang="en-US" sz="1800" dirty="0"/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endParaRPr lang="en-US" sz="20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3133B-21A2-AD7A-3F41-03B8D4963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US" sz="2800" dirty="0"/>
              <a:t>Bonds – Crash</a:t>
            </a:r>
            <a:br>
              <a:rPr lang="en-US" sz="2800" dirty="0"/>
            </a:br>
            <a:endParaRPr 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3B84FE-23FA-B7BC-0866-C08002B4AB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6086" y="3979384"/>
            <a:ext cx="4863374" cy="2732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02042"/>
      </p:ext>
    </p:extLst>
  </p:cSld>
  <p:clrMapOvr>
    <a:masterClrMapping/>
  </p:clrMapOvr>
  <p:transition spd="slow">
    <p:wipe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08" y="718952"/>
            <a:ext cx="12192000" cy="1869788"/>
          </a:xfrm>
        </p:spPr>
        <p:txBody>
          <a:bodyPr/>
          <a:lstStyle/>
          <a:p>
            <a:r>
              <a:rPr lang="en-US" sz="2400" dirty="0"/>
              <a:t> 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Treasury ETF (TLT) </a:t>
            </a:r>
            <a:r>
              <a:rPr lang="mr-IN" sz="2400" dirty="0"/>
              <a:t>–</a:t>
            </a:r>
            <a:r>
              <a:rPr lang="en-US" sz="2400" dirty="0"/>
              <a:t> 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</a:rPr>
              <a:t>long 6/$88-$91 put spread</a:t>
            </a: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</a:rPr>
              <a:t>stopped out of long 6/$80-$83 call spread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, </a:t>
            </a:r>
            <a:r>
              <a:rPr lang="en-US" sz="1800" dirty="0">
                <a:solidFill>
                  <a:srgbClr val="00B050"/>
                </a:solidFill>
                <a:effectLst/>
                <a:latin typeface="+mj-lt"/>
              </a:rPr>
              <a:t>took profits on long 4/$84-</a:t>
            </a:r>
            <a:r>
              <a:rPr lang="en-US" sz="1800" dirty="0">
                <a:solidFill>
                  <a:srgbClr val="00B050"/>
                </a:solidFill>
                <a:latin typeface="+mj-lt"/>
              </a:rPr>
              <a:t>$87</a:t>
            </a:r>
            <a:r>
              <a:rPr lang="en-US" sz="1800" dirty="0">
                <a:solidFill>
                  <a:srgbClr val="00B050"/>
                </a:solidFill>
                <a:effectLst/>
                <a:latin typeface="+mj-lt"/>
              </a:rPr>
              <a:t> call spread 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FF0000"/>
                </a:solidFill>
                <a:effectLst/>
                <a:latin typeface="+mj-lt"/>
              </a:rPr>
              <a:t>stopped out of long 1/$82-$85 call spread,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10/$103-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$106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 put spread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6/$$94-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$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97 put spread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</a:rPr>
              <a:t>,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5/$82-$85 calls spread</a:t>
            </a: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br>
              <a:rPr lang="en-US" sz="1800" dirty="0">
                <a:solidFill>
                  <a:schemeClr val="tx1"/>
                </a:solidFill>
                <a:effectLst/>
                <a:latin typeface="+mj-lt"/>
              </a:rPr>
            </a:br>
            <a:br>
              <a:rPr lang="en-US" sz="1800" dirty="0">
                <a:solidFill>
                  <a:srgbClr val="00A64B"/>
                </a:solidFill>
                <a:latin typeface="+mj-lt"/>
              </a:rPr>
            </a:br>
            <a:br>
              <a:rPr lang="en-US" sz="2400" dirty="0"/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2400" dirty="0"/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/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1800" dirty="0">
                <a:solidFill>
                  <a:srgbClr val="00A64B"/>
                </a:solidFill>
              </a:rPr>
            </a:br>
            <a:br>
              <a:rPr lang="en-US" sz="2000" dirty="0">
                <a:solidFill>
                  <a:srgbClr val="00A64B"/>
                </a:solidFill>
              </a:rPr>
            </a:br>
            <a:br>
              <a:rPr lang="en-US" sz="1800" dirty="0"/>
            </a:br>
            <a:br>
              <a:rPr lang="en-US" dirty="0"/>
            </a:br>
            <a:br>
              <a:rPr lang="en-US" sz="1600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rgbClr val="00B05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54BB45-D2E9-C2B9-FDE8-7D87B4574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5030" y="1740243"/>
            <a:ext cx="5894219" cy="485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6536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0" y="199611"/>
            <a:ext cx="8229600" cy="1143000"/>
          </a:xfrm>
        </p:spPr>
        <p:txBody>
          <a:bodyPr/>
          <a:lstStyle/>
          <a:p>
            <a:br>
              <a:rPr lang="en-US" sz="2400" dirty="0"/>
            </a:br>
            <a:r>
              <a:rPr lang="en-US" sz="2400" dirty="0"/>
              <a:t>Ten Year Treasury Yield ($TNX) – 4.65%</a:t>
            </a:r>
            <a:br>
              <a:rPr lang="en-US" sz="2400" dirty="0"/>
            </a:br>
            <a:br>
              <a:rPr lang="en-US" sz="2400" dirty="0"/>
            </a:b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9D7CAF-683A-A52B-67EB-85DA59B45A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1134763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37220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 txBox="1">
            <a:spLocks noGrp="1"/>
          </p:cNvSpPr>
          <p:nvPr>
            <p:ph type="title"/>
          </p:nvPr>
        </p:nvSpPr>
        <p:spPr>
          <a:xfrm>
            <a:off x="1981200" y="1524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Junk Bonds (JNK) 6.57% Yield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BD9F13-9E5A-402F-1E2B-D1FB4F47FC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122405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776870"/>
      </p:ext>
    </p:extLst>
  </p:cSld>
  <p:clrMapOvr>
    <a:masterClrMapping/>
  </p:clrMapOvr>
  <p:transition spd="slow">
    <p:cut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Municipal Bonds (MUB)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3.10% Yield-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5EE6D8-3B2D-A61E-2DE1-87960FE28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060622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801064"/>
      </p:ext>
    </p:extLst>
  </p:cSld>
  <p:clrMapOvr>
    <a:masterClrMapping/>
  </p:clrMapOvr>
  <p:transition spd="slow">
    <p:cut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Emerging Market Debt (ELD) </a:t>
            </a: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5.41% Yield-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FA264E-194C-E588-AED7-FAE5F9AB4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023551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653971"/>
      </p:ext>
    </p:extLst>
  </p:cSld>
  <p:clrMapOvr>
    <a:masterClrMapping/>
  </p:clrMapOvr>
  <p:transition spd="slow">
    <p:cut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2X Short Treasuries (TBT)-Out of Favor</a:t>
            </a: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D4DA1E-5D79-AB56-8D08-4D7BB5EEA9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221259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28789"/>
      </p:ext>
    </p:extLst>
  </p:cSld>
  <p:clrMapOvr>
    <a:masterClrMapping/>
  </p:clrMapOvr>
  <p:transition spd="slow">
    <p:cut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Anally Capital Management (NLY) – Leveraged REIT Play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Yield 13.19%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12/$15-$16 call spread</a:t>
            </a:r>
            <a:endParaRPr lang="en-US" sz="1800" dirty="0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234F3A-1A4E-0D0F-D56E-4C234EDC6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6348" y="1657865"/>
            <a:ext cx="5739304" cy="4730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89513"/>
      </p:ext>
    </p:extLst>
  </p:cSld>
  <p:clrMapOvr>
    <a:masterClrMapping/>
  </p:clrMapOvr>
  <p:transition spd="slow">
    <p:cut/>
  </p:transition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0360F-270D-E78C-CB2D-9D9B5CAE3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9D461-CEDA-868F-5EC0-92FAE39A4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ADEF7-C0AA-D54D-CF7A-C40CB36ACA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9039EB-8B11-1AB2-381E-94A3247AC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446" y="0"/>
            <a:ext cx="46151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13054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1">
          <a:extLst>
            <a:ext uri="{FF2B5EF4-FFF2-40B4-BE49-F238E27FC236}">
              <a16:creationId xmlns:a16="http://schemas.microsoft.com/office/drawing/2014/main" id="{9A084604-604A-7A59-0549-002A672F2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Shape 352">
            <a:extLst>
              <a:ext uri="{FF2B5EF4-FFF2-40B4-BE49-F238E27FC236}">
                <a16:creationId xmlns:a16="http://schemas.microsoft.com/office/drawing/2014/main" id="{6C3C7AC3-D0B4-0BC0-A884-E5B6567630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990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Foreign Currencies – Dollar Gets an Inflation Boost</a:t>
            </a:r>
            <a:b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3" name="Shape 353">
            <a:extLst>
              <a:ext uri="{FF2B5EF4-FFF2-40B4-BE49-F238E27FC236}">
                <a16:creationId xmlns:a16="http://schemas.microsoft.com/office/drawing/2014/main" id="{F98BBE15-FEAC-947D-B7D8-736FECB7C4D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5876" y="955177"/>
            <a:ext cx="10384134" cy="541019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rgbClr val="000000"/>
              </a:buClr>
              <a:buSzPct val="25000"/>
              <a:buNone/>
            </a:pP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US" sz="1800" b="1" i="1" dirty="0"/>
              <a:t>US Dollar Jumps</a:t>
            </a:r>
            <a:r>
              <a:rPr lang="en-US" sz="1800" dirty="0"/>
              <a:t>, on the red-hot PPI which will certainly lead to higher interest rates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*The Euro </a:t>
            </a:r>
            <a:r>
              <a:rPr lang="en-US" sz="1800" dirty="0"/>
              <a:t>has dropped to $1.17 to the US dollar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*With inflation now officially </a:t>
            </a:r>
            <a:r>
              <a:rPr lang="en-US" sz="1800" b="1" dirty="0"/>
              <a:t>out of control </a:t>
            </a:r>
            <a:r>
              <a:rPr lang="en-US" sz="1800" dirty="0"/>
              <a:t>expect high interest rates and US dollar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*Finally, I can afford my Europe trip. </a:t>
            </a: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*There is a </a:t>
            </a:r>
            <a:r>
              <a:rPr lang="en-US" sz="2000" b="1" dirty="0">
                <a:solidFill>
                  <a:schemeClr val="tx1"/>
                </a:solidFill>
              </a:rPr>
              <a:t>great trade setting up here </a:t>
            </a:r>
            <a:r>
              <a:rPr lang="en-US" sz="2000" dirty="0">
                <a:solidFill>
                  <a:schemeClr val="tx1"/>
                </a:solidFill>
              </a:rPr>
              <a:t>in the currencies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*Once the war ends, </a:t>
            </a:r>
            <a:r>
              <a:rPr lang="en-US" sz="2000" b="1" dirty="0">
                <a:solidFill>
                  <a:schemeClr val="tx1"/>
                </a:solidFill>
              </a:rPr>
              <a:t>currencies will rush to new highs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*Sell all dollar rallies. </a:t>
            </a:r>
            <a:br>
              <a:rPr lang="en-US" sz="2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*Buy (FXA), (FXE), (FXB), (FXC), and (FXY) NOW!</a:t>
            </a:r>
            <a:br>
              <a:rPr lang="en-US" sz="2000" dirty="0">
                <a:solidFill>
                  <a:srgbClr val="FF0000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2000" dirty="0">
                <a:solidFill>
                  <a:srgbClr val="FF0000"/>
                </a:solidFill>
                <a:latin typeface="+mj-lt"/>
                <a:ea typeface="Calibri"/>
                <a:cs typeface="Calibri" panose="020F0502020204030204" pitchFamily="34" charset="0"/>
              </a:rPr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D13571-A68D-19FB-D84C-50732E96B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2815" y="3216536"/>
            <a:ext cx="3168477" cy="3412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90762"/>
      </p:ext>
    </p:extLst>
  </p:cSld>
  <p:clrMapOvr>
    <a:masterClrMapping/>
  </p:clrMapOvr>
  <p:transition spd="slow">
    <p:cut/>
  </p:transition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19200" y="381000"/>
            <a:ext cx="12192000" cy="46879"/>
            <a:chOff x="0" y="0"/>
            <a:chExt cx="9376341" cy="17246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376341" cy="1724607"/>
            </a:xfrm>
            <a:custGeom>
              <a:avLst/>
              <a:gdLst/>
              <a:ahLst/>
              <a:cxnLst/>
              <a:rect l="l" t="t" r="r" b="b"/>
              <a:pathLst>
                <a:path w="9376341" h="1724607">
                  <a:moveTo>
                    <a:pt x="0" y="0"/>
                  </a:moveTo>
                  <a:lnTo>
                    <a:pt x="9376341" y="0"/>
                  </a:lnTo>
                  <a:lnTo>
                    <a:pt x="9376341" y="1724607"/>
                  </a:lnTo>
                  <a:lnTo>
                    <a:pt x="0" y="1724607"/>
                  </a:lnTo>
                  <a:close/>
                </a:path>
              </a:pathLst>
            </a:custGeom>
            <a:solidFill>
              <a:srgbClr val="061D3B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10884301" y="35831"/>
            <a:ext cx="1243925" cy="1243925"/>
          </a:xfrm>
          <a:prstGeom prst="rect">
            <a:avLst/>
          </a:prstGeom>
        </p:spPr>
      </p:pic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0975666" y="127198"/>
            <a:ext cx="1061193" cy="1061189"/>
            <a:chOff x="-60692" y="0"/>
            <a:chExt cx="6350000" cy="6349975"/>
          </a:xfrm>
        </p:grpSpPr>
        <p:sp>
          <p:nvSpPr>
            <p:cNvPr id="7" name="Freeform 7"/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3"/>
              <a:stretch>
                <a:fillRect l="-443" r="-1690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29782" y="4757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>
                <a:solidFill>
                  <a:srgbClr val="003D6A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8" name="Shape 359">
            <a:extLst>
              <a:ext uri="{FF2B5EF4-FFF2-40B4-BE49-F238E27FC236}">
                <a16:creationId xmlns:a16="http://schemas.microsoft.com/office/drawing/2014/main" id="{BF7785F1-B11E-2F4D-954D-E995CDFDBFDE}"/>
              </a:ext>
            </a:extLst>
          </p:cNvPr>
          <p:cNvSpPr txBox="1">
            <a:spLocks/>
          </p:cNvSpPr>
          <p:nvPr/>
        </p:nvSpPr>
        <p:spPr>
          <a:xfrm>
            <a:off x="168588" y="546598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Australian Dollar (FXA) 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Long-Term Bottom is In Targeting Parity – A call option on a global synchronized recovery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" name="Picture 12" descr="A kangaroo standing on a dirt surface&#10;&#10;Description automatically generated">
            <a:extLst>
              <a:ext uri="{FF2B5EF4-FFF2-40B4-BE49-F238E27FC236}">
                <a16:creationId xmlns:a16="http://schemas.microsoft.com/office/drawing/2014/main" id="{64AB6708-0191-DF86-C63F-77F9DB7197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1976" y="4369844"/>
            <a:ext cx="2958512" cy="197234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5E4637-2739-1C34-737E-22C9409AA7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6881" y="1160585"/>
            <a:ext cx="6286500" cy="518160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9D2FB15-22E2-8D43-850C-8D9B3F5343D2}"/>
              </a:ext>
            </a:extLst>
          </p:cNvPr>
          <p:cNvCxnSpPr>
            <a:cxnSpLocks/>
          </p:cNvCxnSpPr>
          <p:nvPr/>
        </p:nvCxnSpPr>
        <p:spPr>
          <a:xfrm flipV="1">
            <a:off x="2644155" y="2718980"/>
            <a:ext cx="6903690" cy="263703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893102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1981200" y="304800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Japanese Yen (FXY)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Picture 6" descr="A close-up of a currency note&#10;&#10;Description automatically generated">
            <a:extLst>
              <a:ext uri="{FF2B5EF4-FFF2-40B4-BE49-F238E27FC236}">
                <a16:creationId xmlns:a16="http://schemas.microsoft.com/office/drawing/2014/main" id="{B9F83AD5-238C-13CD-8BCC-43AF8A0D9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3935" y="4858226"/>
            <a:ext cx="2970359" cy="15114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4C3F32-7338-6FFC-66AE-F7F3DF3E0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5001" y="1188059"/>
            <a:ext cx="6286500" cy="5181600"/>
          </a:xfrm>
          <a:prstGeom prst="rect">
            <a:avLst/>
          </a:prstGeom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64D645B3-7C2C-85BA-6CBC-D6DE1F516A48}"/>
              </a:ext>
            </a:extLst>
          </p:cNvPr>
          <p:cNvCxnSpPr>
            <a:cxnSpLocks/>
          </p:cNvCxnSpPr>
          <p:nvPr/>
        </p:nvCxnSpPr>
        <p:spPr>
          <a:xfrm flipV="1">
            <a:off x="6445829" y="4030154"/>
            <a:ext cx="3973285" cy="130628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443185"/>
      </p:ext>
    </p:extLst>
  </p:cSld>
  <p:clrMapOvr>
    <a:masterClrMapping/>
  </p:clrMapOvr>
  <p:transition spd="slow">
    <p:cut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1981200" y="304800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Euro (FXE)-</a:t>
            </a:r>
            <a:endParaRPr lang="en-US" sz="2800" b="1" dirty="0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close-up of a currency note&#10;&#10;Description automatically generated">
            <a:extLst>
              <a:ext uri="{FF2B5EF4-FFF2-40B4-BE49-F238E27FC236}">
                <a16:creationId xmlns:a16="http://schemas.microsoft.com/office/drawing/2014/main" id="{948BFDA9-6F39-4D00-B5EA-B1AFA8648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9298" y="4912206"/>
            <a:ext cx="3029647" cy="15734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705AF2E-930B-24EB-2FD2-06A21C254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2329" y="1304068"/>
            <a:ext cx="6286500" cy="51816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8E1F53E-D243-CBBB-28B8-96FE47FBE97A}"/>
              </a:ext>
            </a:extLst>
          </p:cNvPr>
          <p:cNvCxnSpPr>
            <a:cxnSpLocks/>
          </p:cNvCxnSpPr>
          <p:nvPr/>
        </p:nvCxnSpPr>
        <p:spPr>
          <a:xfrm flipV="1">
            <a:off x="2790092" y="4191000"/>
            <a:ext cx="6843765" cy="105244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072825"/>
      </p:ext>
    </p:extLst>
  </p:cSld>
  <p:clrMapOvr>
    <a:masterClrMapping/>
  </p:clrMapOvr>
  <p:transition spd="slow">
    <p:cut/>
  </p:transition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 txBox="1">
            <a:spLocks noGrp="1"/>
          </p:cNvSpPr>
          <p:nvPr>
            <p:ph type="title"/>
          </p:nvPr>
        </p:nvSpPr>
        <p:spPr>
          <a:xfrm>
            <a:off x="1981200" y="304800"/>
            <a:ext cx="8229600" cy="533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British Pound (FXB)-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1800" dirty="0"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close up of a currency&#10;&#10;Description automatically generated">
            <a:extLst>
              <a:ext uri="{FF2B5EF4-FFF2-40B4-BE49-F238E27FC236}">
                <a16:creationId xmlns:a16="http://schemas.microsoft.com/office/drawing/2014/main" id="{C47C7DDC-254C-CE5E-09C7-608814F21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6654" y="4813638"/>
            <a:ext cx="3053813" cy="164745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8E2C49D-3B9D-CD39-63C9-DB727AE678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700" y="1279490"/>
            <a:ext cx="6286500" cy="51816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EA8603E-FE3F-10F0-3A88-98FBB12FD2E9}"/>
              </a:ext>
            </a:extLst>
          </p:cNvPr>
          <p:cNvCxnSpPr>
            <a:cxnSpLocks/>
          </p:cNvCxnSpPr>
          <p:nvPr/>
        </p:nvCxnSpPr>
        <p:spPr>
          <a:xfrm flipV="1">
            <a:off x="1981200" y="2846057"/>
            <a:ext cx="6477000" cy="235731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6072950"/>
      </p:ext>
    </p:extLst>
  </p:cSld>
  <p:clrMapOvr>
    <a:masterClrMapping/>
  </p:clrMapOvr>
  <p:transition spd="slow">
    <p:cut/>
  </p:transition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Shape 373"/>
          <p:cNvSpPr txBox="1">
            <a:spLocks noGrp="1"/>
          </p:cNvSpPr>
          <p:nvPr>
            <p:ph type="title"/>
          </p:nvPr>
        </p:nvSpPr>
        <p:spPr>
          <a:xfrm>
            <a:off x="1981200" y="952500"/>
            <a:ext cx="8229600" cy="1219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Emerging Market Currencies (CEW)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B6C8C2-0DDD-7C9D-9E21-8D00E14479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7548" y="4686301"/>
            <a:ext cx="3286504" cy="184865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5BA8629-6473-4015-F547-D9A058F8A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200" y="1357184"/>
            <a:ext cx="6286500" cy="51816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6097DB2-3994-0B9C-60E3-5C9D04979464}"/>
              </a:ext>
            </a:extLst>
          </p:cNvPr>
          <p:cNvCxnSpPr>
            <a:cxnSpLocks/>
          </p:cNvCxnSpPr>
          <p:nvPr/>
        </p:nvCxnSpPr>
        <p:spPr>
          <a:xfrm flipV="1">
            <a:off x="2209800" y="3733800"/>
            <a:ext cx="7554686" cy="1632857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502358"/>
      </p:ext>
    </p:extLst>
  </p:cSld>
  <p:clrMapOvr>
    <a:masterClrMapping/>
  </p:clrMapOvr>
  <p:transition spd="slow">
    <p:cut/>
  </p:transition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56737-F87D-385B-59E6-0E151029E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23467-5044-F06C-17E3-743181FB05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1A890-6899-FF47-7B12-8CE2D8761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606226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Shape 422"/>
          <p:cNvSpPr txBox="1">
            <a:spLocks noGrp="1"/>
          </p:cNvSpPr>
          <p:nvPr>
            <p:ph type="title"/>
          </p:nvPr>
        </p:nvSpPr>
        <p:spPr>
          <a:xfrm>
            <a:off x="1524000" y="225552"/>
            <a:ext cx="8915400" cy="841248"/>
          </a:xfrm>
          <a:prstGeom prst="rect">
            <a:avLst/>
          </a:prstGeom>
          <a:solidFill>
            <a:srgbClr val="2D2F2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Energy &amp; Commodities – Now the Real Crisis Starts</a:t>
            </a:r>
          </a:p>
        </p:txBody>
      </p:sp>
      <p:sp>
        <p:nvSpPr>
          <p:cNvPr id="423" name="Shape 423"/>
          <p:cNvSpPr txBox="1"/>
          <p:nvPr/>
        </p:nvSpPr>
        <p:spPr>
          <a:xfrm>
            <a:off x="2019300" y="1066800"/>
            <a:ext cx="8153399" cy="541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lvl="0">
              <a:buClr>
                <a:srgbClr val="000000"/>
              </a:buClr>
              <a:buSzPct val="25000"/>
            </a:pPr>
            <a:endParaRPr lang="en-US"/>
          </a:p>
          <a:p>
            <a:pPr lvl="0">
              <a:buClr>
                <a:srgbClr val="000000"/>
              </a:buClr>
              <a:buSzPct val="25000"/>
            </a:pPr>
            <a:br>
              <a:rPr lang="en-US" sz="18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br>
              <a:rPr lang="en-US" sz="1600">
                <a:solidFill>
                  <a:srgbClr val="FF0000"/>
                </a:solidFill>
              </a:rPr>
            </a:br>
            <a:endParaRPr lang="en-US" sz="1600">
              <a:solidFill>
                <a:srgbClr val="FF0000"/>
              </a:solidFill>
            </a:endParaRPr>
          </a:p>
        </p:txBody>
      </p:sp>
      <p:sp>
        <p:nvSpPr>
          <p:cNvPr id="7" name="Shape 423"/>
          <p:cNvSpPr txBox="1"/>
          <p:nvPr/>
        </p:nvSpPr>
        <p:spPr>
          <a:xfrm>
            <a:off x="336173" y="1222248"/>
            <a:ext cx="11291053" cy="541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br>
              <a:rPr lang="en-US" sz="1800" dirty="0">
                <a:solidFill>
                  <a:srgbClr val="FF0000"/>
                </a:solidFill>
                <a:latin typeface="+mn-lt"/>
              </a:rPr>
            </a:br>
            <a:r>
              <a:rPr lang="en-US" sz="1800" dirty="0">
                <a:solidFill>
                  <a:schemeClr val="tx1"/>
                </a:solidFill>
                <a:latin typeface="+mn-lt"/>
              </a:rPr>
              <a:t>*</a:t>
            </a:r>
            <a:r>
              <a:rPr lang="en-US" sz="1800" b="1" i="1" dirty="0"/>
              <a:t>Global Oil Stockpiles Approaching Record Lows</a:t>
            </a:r>
            <a:br>
              <a:rPr lang="en-US" sz="1800" b="1" i="1" dirty="0"/>
            </a:br>
            <a:br>
              <a:rPr lang="en-US" sz="1800" b="1" i="1" dirty="0"/>
            </a:br>
            <a:r>
              <a:rPr lang="en-US" sz="1800" i="1" dirty="0"/>
              <a:t>*</a:t>
            </a:r>
            <a:r>
              <a:rPr lang="en-US" sz="1800" dirty="0"/>
              <a:t>Inventories were near a decade high at just over 8 billion barrels at the end of February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*By end of April, stockpiles fell to </a:t>
            </a:r>
            <a:r>
              <a:rPr lang="en-US" sz="1800" b="1" dirty="0"/>
              <a:t>7.8 billion barrels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*Inventories will approach record lows of </a:t>
            </a:r>
            <a:r>
              <a:rPr lang="en-US" sz="1800" b="1" dirty="0"/>
              <a:t>7.6 billion barrels </a:t>
            </a:r>
            <a:r>
              <a:rPr lang="en-US" sz="1800" dirty="0"/>
              <a:t>by end of May if demand remains the same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*Billions of barrels in inventory may sound like a lot but the reality is that only about </a:t>
            </a:r>
            <a:r>
              <a:rPr lang="en-US" sz="1800" b="1" dirty="0"/>
              <a:t>800 million barrels </a:t>
            </a:r>
            <a:r>
              <a:rPr lang="en-US" sz="1800" dirty="0"/>
              <a:t>are available without straining the system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*The rest is needed to keep </a:t>
            </a:r>
            <a:r>
              <a:rPr lang="en-US" sz="1800" b="1" dirty="0"/>
              <a:t>pipelines and tanks filled at minimum levels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*Some 7.6 billion barrels is enough to supply global oil demand for</a:t>
            </a:r>
            <a:br>
              <a:rPr lang="en-US" sz="1800" dirty="0"/>
            </a:br>
            <a:r>
              <a:rPr lang="en-US" sz="1800" dirty="0"/>
              <a:t> only </a:t>
            </a:r>
            <a:r>
              <a:rPr lang="en-US" sz="1800" b="1" dirty="0"/>
              <a:t>76 days </a:t>
            </a:r>
            <a:r>
              <a:rPr lang="en-US" sz="1800" dirty="0"/>
              <a:t>and the rate of reserve declines is alarming in the extreme.</a:t>
            </a:r>
            <a:br>
              <a:rPr lang="en-US" dirty="0"/>
            </a:br>
            <a:br>
              <a:rPr lang="en-US" sz="1800" dirty="0">
                <a:solidFill>
                  <a:srgbClr val="FF0000"/>
                </a:solidFill>
                <a:latin typeface="+mn-lt"/>
              </a:rPr>
            </a:br>
            <a:br>
              <a:rPr lang="en-US" sz="1800" dirty="0">
                <a:solidFill>
                  <a:srgbClr val="FF0000"/>
                </a:solidFill>
                <a:latin typeface="+mn-lt"/>
              </a:rPr>
            </a:br>
            <a:endParaRPr lang="en-US" sz="20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EF47B4-5812-76E6-F6A7-8E4357B249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0342" y="4142412"/>
            <a:ext cx="3392183" cy="2544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199397"/>
      </p:ext>
    </p:extLst>
  </p:cSld>
  <p:clrMapOvr>
    <a:masterClrMapping/>
  </p:clrMapOvr>
  <p:transition spd="slow">
    <p:wipe/>
  </p:transition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Shape 436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Oil-($WTIC)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Sharpes Move in History, up 115%</a:t>
            </a: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A1AEE9-B3DC-E6DB-7D68-A93157AC9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196546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835644"/>
      </p:ext>
    </p:extLst>
  </p:cSld>
  <p:clrMapOvr>
    <a:masterClrMapping/>
  </p:clrMapOvr>
  <p:transition spd="slow">
    <p:cut/>
  </p:transition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1910644" y="-56444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United States Oil Fund (USO)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endParaRPr lang="en-US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24F4E1-D494-B076-1AE0-F684421659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196546"/>
            <a:ext cx="6286500" cy="51816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1981200" y="22860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Energy Select Sector SPDR (XLE)-No Performance!</a:t>
            </a:r>
            <a:b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(XOM), (CVX), (SLB), (KMI), (EOG), (COP)</a:t>
            </a:r>
            <a:br>
              <a:rPr lang="en-US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4407BE8-D192-ABED-E357-39671FA8B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295400"/>
            <a:ext cx="6286500" cy="51816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137160" y="483476"/>
            <a:ext cx="1104138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ExxonMobil (XOM) - Windfall profits for rest of 2026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5/$130-$140 call spread</a:t>
            </a:r>
            <a:br>
              <a:rPr lang="en-US" sz="1800" dirty="0"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took profits on Long 4/$100-$105 call spread</a:t>
            </a:r>
            <a:r>
              <a:rPr lang="en-US" sz="1800" dirty="0">
                <a:solidFill>
                  <a:srgbClr val="00A64B"/>
                </a:solidFill>
                <a:latin typeface="+mj-lt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12/$120-$125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D96DA8-2D96-5ACA-4FF3-C3CFF3A63B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370" y="1550276"/>
            <a:ext cx="5819260" cy="4796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640514"/>
      </p:ext>
    </p:extLst>
  </p:cSld>
  <p:clrMapOvr>
    <a:masterClrMapping/>
  </p:clrMapOvr>
  <p:transition spd="slow">
    <p:cut/>
  </p:transition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Shape 443"/>
          <p:cNvSpPr txBox="1">
            <a:spLocks noGrp="1"/>
          </p:cNvSpPr>
          <p:nvPr>
            <p:ph type="title"/>
          </p:nvPr>
        </p:nvSpPr>
        <p:spPr>
          <a:xfrm>
            <a:off x="571500" y="252248"/>
            <a:ext cx="1078992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Occidental Petroleum (OXY) - Windfall profits for rest of 2026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5/$45-$50 call spread, took profits on long 4/$59-$62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2/$55-$60 call spread, took profits on long 12/$77.50-$82.50 put spread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50CA81-E09E-1465-5DB5-1C132B288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890" y="1530179"/>
            <a:ext cx="5894219" cy="485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660311"/>
      </p:ext>
    </p:extLst>
  </p:cSld>
  <p:clrMapOvr>
    <a:masterClrMapping/>
  </p:clrMapOvr>
  <p:transition spd="slow">
    <p:cut/>
  </p:transition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Shape 450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Natural Gas (UNG) – Free Fall on Warm Winter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January 2025 $7-8 Call Spread LEAPS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4715F9-E8B2-E640-572C-FA3F08E7A1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2750" y="1221259"/>
            <a:ext cx="6286500" cy="518160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Shape 450"/>
          <p:cNvSpPr txBox="1">
            <a:spLocks noGrp="1"/>
          </p:cNvSpPr>
          <p:nvPr>
            <p:ph type="title"/>
          </p:nvPr>
        </p:nvSpPr>
        <p:spPr>
          <a:xfrm>
            <a:off x="422910" y="0"/>
            <a:ext cx="1096137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Cameco (CCJ) – Global Uranium Renaissance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Microsoft to Reopen Three Mile Island to power AI data centers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12/$41-$44 call spread,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</a:rPr>
              <a:t>long 12/$35-$38 call spread,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took profits on long 5/$20-$23 bull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A41499-357C-EF77-B888-191456357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321" y="1690816"/>
            <a:ext cx="5779358" cy="4763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652995"/>
      </p:ext>
    </p:extLst>
  </p:cSld>
  <p:clrMapOvr>
    <a:masterClrMapping/>
  </p:clrMapOvr>
  <p:transition spd="slow">
    <p:cut/>
  </p:transition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9">
          <a:extLst>
            <a:ext uri="{FF2B5EF4-FFF2-40B4-BE49-F238E27FC236}">
              <a16:creationId xmlns:a16="http://schemas.microsoft.com/office/drawing/2014/main" id="{199C0AB9-9EAA-98B4-C0D8-942DD13AC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Shape 450">
            <a:extLst>
              <a:ext uri="{FF2B5EF4-FFF2-40B4-BE49-F238E27FC236}">
                <a16:creationId xmlns:a16="http://schemas.microsoft.com/office/drawing/2014/main" id="{67A2978D-DD74-23AA-695C-36B10A71BB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315" y="87086"/>
            <a:ext cx="1096137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Vistra Corp. (VST) – Global Uranium Renaissance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took profits on 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long 2/$100-$110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51876A-E774-BFFC-EA47-14B941E11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857" y="1542535"/>
            <a:ext cx="5774285" cy="475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77121"/>
      </p:ext>
    </p:extLst>
  </p:cSld>
  <p:clrMapOvr>
    <a:masterClrMapping/>
  </p:clrMapOvr>
  <p:transition spd="slow">
    <p:cut/>
  </p:transition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7FC5A-DBE1-FF1E-F605-7725C8CD4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334AE-89D8-98A1-64F7-CA8B42D100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8C278C-9CD5-C5B5-45E9-81F62C3FE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10519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51CEB-EF10-B6C6-C04D-39A8B0710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716E46-A637-D9A2-1077-717A310B1A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092556-5DE8-98E8-E105-5BDA26804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-1"/>
            <a:ext cx="9013372" cy="67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328805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6DA6F-1F2B-E691-D431-CC5D75C91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48C58-CE17-E391-60A0-75C2DB6F5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4205" y="1637000"/>
            <a:ext cx="11835224" cy="4526100"/>
          </a:xfrm>
        </p:spPr>
        <p:txBody>
          <a:bodyPr/>
          <a:lstStyle/>
          <a:p>
            <a:pPr marL="203200" indent="0">
              <a:buNone/>
            </a:pP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*Soaring interest rates give precious metals a punch in the nose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*Opportunity cost of owning precious metals is rising</a:t>
            </a: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*There are still substantial profits from last year to take, especially in silver</a:t>
            </a: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dirty="0">
                <a:solidFill>
                  <a:srgbClr val="FF0000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*Gold seems headed to $4,000 but then the next move is to $10,000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*The central banks </a:t>
            </a:r>
            <a:r>
              <a:rPr lang="en-US" sz="2000" dirty="0">
                <a:solidFill>
                  <a:schemeClr val="tx1"/>
                </a:solidFill>
              </a:rPr>
              <a:t>are going to step in soon along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 with a new round of speculative buyers</a:t>
            </a:r>
            <a:br>
              <a:rPr lang="en-US" sz="2000" dirty="0">
                <a:solidFill>
                  <a:srgbClr val="FF0000"/>
                </a:solidFill>
              </a:rPr>
            </a:b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*Gold will be a huge buy </a:t>
            </a:r>
            <a:r>
              <a:rPr lang="en-US" sz="2000" dirty="0">
                <a:solidFill>
                  <a:schemeClr val="tx1"/>
                </a:solidFill>
              </a:rPr>
              <a:t>once the war ends and interest rates fall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*The long-term bull case is still intact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</a:rPr>
            </a:b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4" name="Shape 492">
            <a:extLst>
              <a:ext uri="{FF2B5EF4-FFF2-40B4-BE49-F238E27FC236}">
                <a16:creationId xmlns:a16="http://schemas.microsoft.com/office/drawing/2014/main" id="{36E8090C-1E8A-03CB-AB29-19E20F239B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2D2F2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80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Precious Metals – Knockout Blow</a:t>
            </a:r>
            <a:endParaRPr lang="en-US" sz="2400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 descr="A picture containing text, person, indoor, pastry&#10;&#10;Description automatically generated">
            <a:extLst>
              <a:ext uri="{FF2B5EF4-FFF2-40B4-BE49-F238E27FC236}">
                <a16:creationId xmlns:a16="http://schemas.microsoft.com/office/drawing/2014/main" id="{E5A03EED-F1C3-C94F-F094-FE5914DDCD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7784" y="3750696"/>
            <a:ext cx="2958867" cy="2940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748266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075EB-64D7-057E-4681-265A61411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0503877A-841A-5FA4-EE72-6F9B05B232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10884301" y="35831"/>
            <a:ext cx="1243925" cy="1243925"/>
          </a:xfrm>
          <a:prstGeom prst="rect">
            <a:avLst/>
          </a:prstGeom>
        </p:spPr>
      </p:pic>
      <p:grpSp>
        <p:nvGrpSpPr>
          <p:cNvPr id="6" name="Group 6">
            <a:extLst>
              <a:ext uri="{FF2B5EF4-FFF2-40B4-BE49-F238E27FC236}">
                <a16:creationId xmlns:a16="http://schemas.microsoft.com/office/drawing/2014/main" id="{493D4441-9243-D0A6-D1B3-0FA868A7281B}"/>
              </a:ext>
            </a:extLst>
          </p:cNvPr>
          <p:cNvGrpSpPr>
            <a:grpSpLocks noChangeAspect="1"/>
          </p:cNvGrpSpPr>
          <p:nvPr/>
        </p:nvGrpSpPr>
        <p:grpSpPr>
          <a:xfrm>
            <a:off x="10975666" y="127198"/>
            <a:ext cx="1061193" cy="1061189"/>
            <a:chOff x="-60692" y="0"/>
            <a:chExt cx="6350000" cy="6349975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FF091280-1D83-AE10-06E5-2AE33C5C137A}"/>
                </a:ext>
              </a:extLst>
            </p:cNvPr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3"/>
              <a:stretch>
                <a:fillRect l="-443" r="-1690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5E2D17D1-3CFF-A473-CADF-A2E7F5CE8E28}"/>
              </a:ext>
            </a:extLst>
          </p:cNvPr>
          <p:cNvSpPr txBox="1"/>
          <p:nvPr/>
        </p:nvSpPr>
        <p:spPr>
          <a:xfrm>
            <a:off x="129782" y="4757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 dirty="0">
                <a:solidFill>
                  <a:srgbClr val="003D6A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8" name="Shape 499">
            <a:extLst>
              <a:ext uri="{FF2B5EF4-FFF2-40B4-BE49-F238E27FC236}">
                <a16:creationId xmlns:a16="http://schemas.microsoft.com/office/drawing/2014/main" id="{34745F0F-778B-E2FA-72F9-E0968C75F05D}"/>
              </a:ext>
            </a:extLst>
          </p:cNvPr>
          <p:cNvSpPr txBox="1">
            <a:spLocks/>
          </p:cNvSpPr>
          <p:nvPr/>
        </p:nvSpPr>
        <p:spPr>
          <a:xfrm>
            <a:off x="508575" y="831516"/>
            <a:ext cx="10807830" cy="1600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pPr algn="ctr">
              <a:buClr>
                <a:schemeClr val="dk1"/>
              </a:buClr>
              <a:buSzPct val="25000"/>
            </a:pPr>
            <a:b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Gold (GLD) – Headed for $5,000....or $10,000?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long 12/$355-$360 call spread – expires in 7 trading days</a:t>
            </a:r>
            <a:b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profits on long 6/$275-$285 call spread</a:t>
            </a: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5/$275-$285 call spread</a:t>
            </a:r>
            <a:b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stopped out of long 6/$275-$285 call spread,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Calibri"/>
                <a:cs typeface="Calibri"/>
                <a:sym typeface="Calibri"/>
              </a:rPr>
              <a:t> profits on long 10/$230-$235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8708F55-47BB-E265-3272-022334E01D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0461" y="4023085"/>
            <a:ext cx="2293229" cy="2293229"/>
          </a:xfrm>
          <a:prstGeom prst="rect">
            <a:avLst/>
          </a:prstGeom>
        </p:spPr>
      </p:pic>
      <p:sp>
        <p:nvSpPr>
          <p:cNvPr id="18" name="Right Arrow Callout 17">
            <a:extLst>
              <a:ext uri="{FF2B5EF4-FFF2-40B4-BE49-F238E27FC236}">
                <a16:creationId xmlns:a16="http://schemas.microsoft.com/office/drawing/2014/main" id="{FE8D55D0-8529-8014-F196-17CD4B779C35}"/>
              </a:ext>
            </a:extLst>
          </p:cNvPr>
          <p:cNvSpPr/>
          <p:nvPr/>
        </p:nvSpPr>
        <p:spPr>
          <a:xfrm>
            <a:off x="22936" y="5014774"/>
            <a:ext cx="1450804" cy="101171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25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BUY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EFB1CA-BCD7-0513-38F7-1992877836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9133" y="1839456"/>
            <a:ext cx="5503999" cy="453663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D57E71E-F026-6383-8F64-6E4B889526F3}"/>
              </a:ext>
            </a:extLst>
          </p:cNvPr>
          <p:cNvCxnSpPr>
            <a:cxnSpLocks/>
          </p:cNvCxnSpPr>
          <p:nvPr/>
        </p:nvCxnSpPr>
        <p:spPr>
          <a:xfrm flipV="1">
            <a:off x="3381307" y="3136034"/>
            <a:ext cx="7742462" cy="2293228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282115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696686" y="337457"/>
            <a:ext cx="10798628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 Vectors Gold Miners ETF- (GDX) – 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 on long 6/$207.50-$212.50 call spread, took profit on long 7/$200-$205 call spread </a:t>
            </a:r>
            <a:b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F6A9AA-A08A-CAB0-82A4-F8155D46A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9925" y="4735544"/>
            <a:ext cx="2498288" cy="16405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8DAB130-9C00-1BA5-807A-F43A78053E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4747" y="1560446"/>
            <a:ext cx="5842506" cy="4815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419888"/>
      </p:ext>
    </p:extLst>
  </p:cSld>
  <p:clrMapOvr>
    <a:masterClrMapping/>
  </p:clrMapOvr>
  <p:transition spd="slow">
    <p:cut/>
  </p:transition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838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Barrick Mining (B)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 on long 1/$15.50-$16.50 call spread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A6164F-844A-0038-D9B4-A4CEAA9278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4065" y="4911522"/>
            <a:ext cx="2283916" cy="11038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8C42C7-47C4-7EC9-2734-4B99EC036B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403" y="1381897"/>
            <a:ext cx="5939194" cy="4895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714637"/>
      </p:ext>
    </p:extLst>
  </p:cSld>
  <p:clrMapOvr>
    <a:masterClrMapping/>
  </p:clrMapOvr>
  <p:transition spd="slow">
    <p:cut/>
  </p:transition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121229" y="0"/>
            <a:ext cx="9089571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Newmont Mining- (NEM)-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Sometimes you Just Get Lucky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10/$47-$50 call spread, took profits on long $55-60 call spread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62C3FE-072E-45FD-3C38-3F31D447E5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1186" y="5474043"/>
            <a:ext cx="2884890" cy="127274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D50099-DD6B-A71B-EE5B-F096C1E2F7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7399" y="1245973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8101"/>
      </p:ext>
    </p:extLst>
  </p:cSld>
  <p:clrMapOvr>
    <a:masterClrMapping/>
  </p:clrMapOvr>
  <p:transition spd="slow">
    <p:cut/>
  </p:transition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AA360-9B45-E27E-03A1-02AD29062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4E0A7537-F905-8CD4-1819-49433AF7E7F4}"/>
              </a:ext>
            </a:extLst>
          </p:cNvPr>
          <p:cNvGrpSpPr/>
          <p:nvPr/>
        </p:nvGrpSpPr>
        <p:grpSpPr>
          <a:xfrm>
            <a:off x="-1219200" y="381000"/>
            <a:ext cx="12192000" cy="46879"/>
            <a:chOff x="0" y="0"/>
            <a:chExt cx="9376341" cy="1724607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298E30C-CA74-9118-4554-E02577D16CEA}"/>
                </a:ext>
              </a:extLst>
            </p:cNvPr>
            <p:cNvSpPr/>
            <p:nvPr/>
          </p:nvSpPr>
          <p:spPr>
            <a:xfrm>
              <a:off x="0" y="0"/>
              <a:ext cx="9376341" cy="1724607"/>
            </a:xfrm>
            <a:custGeom>
              <a:avLst/>
              <a:gdLst/>
              <a:ahLst/>
              <a:cxnLst/>
              <a:rect l="l" t="t" r="r" b="b"/>
              <a:pathLst>
                <a:path w="9376341" h="1724607">
                  <a:moveTo>
                    <a:pt x="0" y="0"/>
                  </a:moveTo>
                  <a:lnTo>
                    <a:pt x="9376341" y="0"/>
                  </a:lnTo>
                  <a:lnTo>
                    <a:pt x="9376341" y="1724607"/>
                  </a:lnTo>
                  <a:lnTo>
                    <a:pt x="0" y="1724607"/>
                  </a:lnTo>
                  <a:close/>
                </a:path>
              </a:pathLst>
            </a:custGeom>
            <a:solidFill>
              <a:srgbClr val="061D3B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F9F84047-247D-CC4A-4C98-F9EED1473C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84301" y="35831"/>
            <a:ext cx="1243925" cy="1243925"/>
          </a:xfrm>
          <a:prstGeom prst="rect">
            <a:avLst/>
          </a:prstGeom>
        </p:spPr>
      </p:pic>
      <p:grpSp>
        <p:nvGrpSpPr>
          <p:cNvPr id="6" name="Group 6">
            <a:extLst>
              <a:ext uri="{FF2B5EF4-FFF2-40B4-BE49-F238E27FC236}">
                <a16:creationId xmlns:a16="http://schemas.microsoft.com/office/drawing/2014/main" id="{08DA19BB-4750-EDC9-79E2-AE65FA451059}"/>
              </a:ext>
            </a:extLst>
          </p:cNvPr>
          <p:cNvGrpSpPr>
            <a:grpSpLocks noChangeAspect="1"/>
          </p:cNvGrpSpPr>
          <p:nvPr/>
        </p:nvGrpSpPr>
        <p:grpSpPr>
          <a:xfrm>
            <a:off x="10975666" y="127198"/>
            <a:ext cx="1061193" cy="1061189"/>
            <a:chOff x="-60692" y="0"/>
            <a:chExt cx="6350000" cy="6349975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754E7EAC-FE22-3C2C-C9A0-4B18D95A6A02}"/>
                </a:ext>
              </a:extLst>
            </p:cNvPr>
            <p:cNvSpPr/>
            <p:nvPr/>
          </p:nvSpPr>
          <p:spPr>
            <a:xfrm>
              <a:off x="-60692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443" r="-1690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546ED1DF-2C1F-5B61-85AF-A5E3798E64CF}"/>
              </a:ext>
            </a:extLst>
          </p:cNvPr>
          <p:cNvSpPr txBox="1"/>
          <p:nvPr/>
        </p:nvSpPr>
        <p:spPr>
          <a:xfrm>
            <a:off x="129782" y="47575"/>
            <a:ext cx="632158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</a:pPr>
            <a:r>
              <a:rPr lang="en-US" sz="2406" spc="192" dirty="0">
                <a:solidFill>
                  <a:srgbClr val="003D6A"/>
                </a:solidFill>
                <a:latin typeface="Glacial Indifference"/>
              </a:rPr>
              <a:t>THE MAD HEDGE FUND TRADER</a:t>
            </a:r>
          </a:p>
        </p:txBody>
      </p:sp>
      <p:sp>
        <p:nvSpPr>
          <p:cNvPr id="8" name="Shape 513">
            <a:extLst>
              <a:ext uri="{FF2B5EF4-FFF2-40B4-BE49-F238E27FC236}">
                <a16:creationId xmlns:a16="http://schemas.microsoft.com/office/drawing/2014/main" id="{03200B51-5FCD-3FFC-190D-D482063A8C12}"/>
              </a:ext>
            </a:extLst>
          </p:cNvPr>
          <p:cNvSpPr txBox="1">
            <a:spLocks/>
          </p:cNvSpPr>
          <p:nvPr/>
        </p:nvSpPr>
        <p:spPr>
          <a:xfrm>
            <a:off x="314787" y="517363"/>
            <a:ext cx="8229600" cy="838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</a:lstStyle>
          <a:p>
            <a:pPr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iShares Silver Trust (SLV) - </a:t>
            </a:r>
            <a:r>
              <a:rPr lang="en-US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Better Play Industrial demand, solar panels, electric cars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800" dirty="0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Left Arrow Callout 9">
            <a:extLst>
              <a:ext uri="{FF2B5EF4-FFF2-40B4-BE49-F238E27FC236}">
                <a16:creationId xmlns:a16="http://schemas.microsoft.com/office/drawing/2014/main" id="{24F35F61-224C-3FB8-9D29-A573DBD28996}"/>
              </a:ext>
            </a:extLst>
          </p:cNvPr>
          <p:cNvSpPr/>
          <p:nvPr/>
        </p:nvSpPr>
        <p:spPr>
          <a:xfrm>
            <a:off x="9702493" y="1273789"/>
            <a:ext cx="2363616" cy="1696756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2025</a:t>
            </a:r>
            <a:br>
              <a:rPr lang="en-US" sz="2400" dirty="0"/>
            </a:br>
            <a:r>
              <a:rPr lang="en-US" sz="2400" dirty="0"/>
              <a:t>Target</a:t>
            </a:r>
            <a:br>
              <a:rPr lang="en-US" sz="2400" dirty="0"/>
            </a:br>
            <a:r>
              <a:rPr lang="en-US" sz="2400" dirty="0"/>
              <a:t>$50</a:t>
            </a:r>
            <a:br>
              <a:rPr lang="en-US" sz="2400" dirty="0"/>
            </a:br>
            <a:r>
              <a:rPr lang="en-US" sz="2400" dirty="0"/>
              <a:t>+50%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570461-3F02-A9FF-A6BB-C29418F8AF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82193" y="4347093"/>
            <a:ext cx="2091816" cy="20918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3CF5A7-9C85-825D-153D-57A3FA3D9B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7220" y="1445047"/>
            <a:ext cx="5986639" cy="4934442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C72608F-2C52-26ED-1D73-1A595163C0D7}"/>
              </a:ext>
            </a:extLst>
          </p:cNvPr>
          <p:cNvCxnSpPr>
            <a:cxnSpLocks/>
          </p:cNvCxnSpPr>
          <p:nvPr/>
        </p:nvCxnSpPr>
        <p:spPr>
          <a:xfrm flipV="1">
            <a:off x="1306286" y="2188029"/>
            <a:ext cx="8066314" cy="288471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eft Arrow Callout 13">
            <a:extLst>
              <a:ext uri="{FF2B5EF4-FFF2-40B4-BE49-F238E27FC236}">
                <a16:creationId xmlns:a16="http://schemas.microsoft.com/office/drawing/2014/main" id="{87177386-E7D0-0331-1051-FD31AB92DCFB}"/>
              </a:ext>
            </a:extLst>
          </p:cNvPr>
          <p:cNvSpPr/>
          <p:nvPr/>
        </p:nvSpPr>
        <p:spPr>
          <a:xfrm>
            <a:off x="2461195" y="5482647"/>
            <a:ext cx="1524000" cy="990600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BUY</a:t>
            </a:r>
          </a:p>
        </p:txBody>
      </p:sp>
    </p:spTree>
    <p:extLst>
      <p:ext uri="{BB962C8B-B14F-4D97-AF65-F5344CB8AC3E}">
        <p14:creationId xmlns:p14="http://schemas.microsoft.com/office/powerpoint/2010/main" val="1726988351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Silver Miners - (SIL)-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2F6A25-2221-FC1C-0C88-48BED9A06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7998" y="4372523"/>
            <a:ext cx="3159945" cy="210241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5180704-8E9E-01C9-5908-FBC22B5CD9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8505" y="949410"/>
            <a:ext cx="6703767" cy="552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75236"/>
      </p:ext>
    </p:extLst>
  </p:cSld>
  <p:clrMapOvr>
    <a:masterClrMapping/>
  </p:clrMapOvr>
  <p:transition spd="slow">
    <p:cut/>
  </p:transition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903383" y="0"/>
            <a:ext cx="10289753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Wheaton Precious Metals - (WPM)- LEAPS Approaching Max Profit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4/$39-$42 call spread </a:t>
            </a:r>
            <a:b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long 6/$75-$80 call spread-expires in 7 trading days </a:t>
            </a: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1/$36-$39 call spread</a:t>
            </a: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CFEC022-4B06-52C3-DDD9-2AED72A1C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4470" y="5614088"/>
            <a:ext cx="2623581" cy="6273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971DF0-50DA-E1C0-CF35-7A11DBFCCF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4345" y="1375718"/>
            <a:ext cx="6051207" cy="498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960176"/>
      </p:ext>
    </p:extLst>
  </p:cSld>
  <p:clrMapOvr>
    <a:masterClrMapping/>
  </p:clrMapOvr>
  <p:transition spd="slow">
    <p:cut/>
  </p:transition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513"/>
          <p:cNvSpPr txBox="1">
            <a:spLocks noGrp="1"/>
          </p:cNvSpPr>
          <p:nvPr>
            <p:ph type="title"/>
          </p:nvPr>
        </p:nvSpPr>
        <p:spPr>
          <a:xfrm>
            <a:off x="1981200" y="0"/>
            <a:ext cx="8229600" cy="1066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ct val="25000"/>
            </a:pP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Platinum- (PPLT)- 556,000-ounce shortage this year</a:t>
            </a:r>
            <a:br>
              <a:rPr lang="en-US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took profits on long 1/$36-$39 call spread</a:t>
            </a:r>
            <a:br>
              <a:rPr lang="en-US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00EB75-EDC1-A30B-FDDE-83FBDD7FE0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5892" y="4697405"/>
            <a:ext cx="2273940" cy="170545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F7956F-A5ED-4889-F7DD-93D0F517D2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0" y="1221260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351806"/>
      </p:ext>
    </p:extLst>
  </p:cSld>
  <p:clrMapOvr>
    <a:masterClrMapping/>
  </p:clrMapOvr>
  <p:transition spd="slow">
    <p:cut/>
  </p:transition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13320-1EA4-C964-B17E-235643E4D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0C2CA-7D1D-5876-6EFD-C8D15EF765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5CA4CE-25C8-A9C4-EA27-48F9487D9C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954" y="0"/>
            <a:ext cx="75500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67387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2C7FF-25FB-D34B-940C-E3108D505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4800"/>
            <a:ext cx="10972800" cy="861150"/>
          </a:xfrm>
        </p:spPr>
        <p:txBody>
          <a:bodyPr/>
          <a:lstStyle/>
          <a:p>
            <a:r>
              <a:rPr lang="en-US" sz="2400" b="1" dirty="0"/>
              <a:t>Real Estate – Slapped in The Face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950EF-1709-2C4B-8680-4D1BCCA34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7519" y="1237070"/>
            <a:ext cx="11504883" cy="5006250"/>
          </a:xfrm>
        </p:spPr>
        <p:txBody>
          <a:bodyPr/>
          <a:lstStyle/>
          <a:p>
            <a:pPr marL="203200" indent="0">
              <a:buNone/>
            </a:pPr>
            <a:br>
              <a:rPr lang="en-US" sz="1800">
                <a:solidFill>
                  <a:schemeClr val="tx1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 b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 b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b="1" i="1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1800" b="1" i="1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</a:br>
            <a:br>
              <a:rPr lang="en-US" sz="180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1800">
                <a:solidFill>
                  <a:srgbClr val="FF0000"/>
                </a:solidFill>
                <a:latin typeface="+mj-lt"/>
              </a:rPr>
            </a:br>
            <a:br>
              <a:rPr lang="en-US" sz="18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1800" b="1"/>
            </a:br>
            <a:br>
              <a:rPr lang="en-US" sz="1800" b="1"/>
            </a:br>
            <a:br>
              <a:rPr lang="en-US" sz="1800" b="1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2000">
                <a:solidFill>
                  <a:schemeClr val="tx1"/>
                </a:solidFill>
              </a:rPr>
            </a:br>
            <a:br>
              <a:rPr lang="en-US" sz="2000">
                <a:solidFill>
                  <a:schemeClr val="tx1"/>
                </a:solidFill>
              </a:rPr>
            </a:br>
            <a:br>
              <a:rPr lang="en-US" sz="2000"/>
            </a:br>
            <a:br>
              <a:rPr lang="en-US" sz="1800"/>
            </a:br>
            <a:br>
              <a:rPr lang="en-US" sz="1800">
                <a:solidFill>
                  <a:srgbClr val="FF0000"/>
                </a:solidFill>
              </a:rPr>
            </a:br>
            <a:br>
              <a:rPr lang="en-US"/>
            </a:br>
            <a:br>
              <a:rPr lang="en-US" sz="1800">
                <a:solidFill>
                  <a:schemeClr val="tx1"/>
                </a:solidFill>
              </a:rPr>
            </a:br>
            <a:br>
              <a:rPr lang="en-US" sz="1800">
                <a:solidFill>
                  <a:schemeClr val="tx1"/>
                </a:solidFill>
              </a:rPr>
            </a:br>
            <a:endParaRPr lang="en-US" sz="1800" b="1"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681EF-FD28-A06F-49B5-61F9E4857BFF}"/>
              </a:ext>
            </a:extLst>
          </p:cNvPr>
          <p:cNvSpPr txBox="1"/>
          <p:nvPr/>
        </p:nvSpPr>
        <p:spPr>
          <a:xfrm>
            <a:off x="477519" y="1237070"/>
            <a:ext cx="11504883" cy="113261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US" dirty="0"/>
            </a:br>
            <a:r>
              <a:rPr lang="en-US" sz="1800" b="1" dirty="0"/>
              <a:t>*</a:t>
            </a:r>
            <a:r>
              <a:rPr lang="en-US" sz="1800" b="1" i="1" dirty="0"/>
              <a:t>Existing Homes Sales Rise a Feeble 0.2% in April</a:t>
            </a:r>
            <a:br>
              <a:rPr lang="en-US" sz="1800" b="1" i="1" dirty="0"/>
            </a:br>
            <a:br>
              <a:rPr lang="en-US" sz="1800" b="1" i="1" dirty="0"/>
            </a:br>
            <a:r>
              <a:rPr lang="en-US" sz="1800" b="1" i="1" dirty="0"/>
              <a:t>*</a:t>
            </a:r>
            <a:r>
              <a:rPr lang="en-US" sz="1800" dirty="0"/>
              <a:t>Month-over-month </a:t>
            </a:r>
            <a:r>
              <a:rPr lang="en-US" sz="1800" b="1" dirty="0"/>
              <a:t>sales increased </a:t>
            </a:r>
            <a:r>
              <a:rPr lang="en-US" sz="1800" dirty="0"/>
              <a:t>in the Midwest and South, were unchanged in the Northeast and declined in the West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*On a year-over-year basis, sales rose in the South, were flat in the West, and fell in both the Northeast and Midwest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*First-time buyers' </a:t>
            </a:r>
            <a:r>
              <a:rPr lang="en-US" sz="1800" dirty="0"/>
              <a:t>share of sales falls to 33%, below robust market threshold</a:t>
            </a:r>
            <a:br>
              <a:rPr lang="en-US" sz="1800" dirty="0"/>
            </a:br>
            <a:br>
              <a:rPr lang="en-US" sz="1800" b="1" dirty="0"/>
            </a:br>
            <a:r>
              <a:rPr lang="en-US" sz="1800" b="1" dirty="0"/>
              <a:t>*High-end homes </a:t>
            </a:r>
            <a:r>
              <a:rPr lang="en-US" sz="1800" dirty="0"/>
              <a:t>outperform, reflecting K-shaped</a:t>
            </a:r>
            <a:br>
              <a:rPr lang="en-US" sz="1800" dirty="0"/>
            </a:br>
            <a:r>
              <a:rPr lang="en-US" sz="1800" dirty="0"/>
              <a:t> economy and stock market gains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*</a:t>
            </a:r>
            <a:r>
              <a:rPr lang="en-US" sz="1800" b="1" i="1" dirty="0"/>
              <a:t>U.S. construction spending rebounded in March</a:t>
            </a:r>
            <a:br>
              <a:rPr lang="en-US" sz="1800" b="1" i="1" dirty="0"/>
            </a:br>
            <a:r>
              <a:rPr lang="en-US" sz="1800" dirty="0"/>
              <a:t>boosted by a surge in single-family homebuilding</a:t>
            </a:r>
            <a:br>
              <a:rPr lang="en-US" sz="1800" dirty="0"/>
            </a:br>
            <a:br>
              <a:rPr lang="en-US" sz="1800" b="1" dirty="0"/>
            </a:br>
            <a:br>
              <a:rPr lang="en-US" sz="1800" b="1" dirty="0"/>
            </a:br>
            <a:br>
              <a:rPr lang="en-US" sz="1800" b="1" dirty="0"/>
            </a:br>
            <a:br>
              <a:rPr lang="en-US" sz="1800" b="1" dirty="0"/>
            </a:br>
            <a:br>
              <a:rPr lang="en-US" sz="1800" b="1" dirty="0"/>
            </a:br>
            <a:br>
              <a:rPr lang="en-US" sz="1800" b="1" dirty="0"/>
            </a:br>
            <a:br>
              <a:rPr lang="en-US" sz="1800" b="1" dirty="0"/>
            </a:br>
            <a:br>
              <a:rPr lang="en-US" sz="1800" b="1" dirty="0"/>
            </a:br>
            <a:r>
              <a:rPr lang="en-US" sz="1800" b="1" dirty="0">
                <a:solidFill>
                  <a:srgbClr val="FF0000"/>
                </a:solidFill>
              </a:rPr>
              <a:t>San Francisco </a:t>
            </a:r>
            <a:r>
              <a:rPr lang="en-US" sz="1800" dirty="0">
                <a:solidFill>
                  <a:srgbClr val="FF0000"/>
                </a:solidFill>
              </a:rPr>
              <a:t>housing market is booming as $1 trillion in AI spending spills into housing</a:t>
            </a:r>
            <a:br>
              <a:rPr lang="en-US" dirty="0">
                <a:solidFill>
                  <a:srgbClr val="FF0000"/>
                </a:solidFill>
              </a:rPr>
            </a:br>
            <a:br>
              <a:rPr lang="en-US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*</a:t>
            </a:r>
            <a:r>
              <a:rPr lang="en-US" sz="1800" b="1" dirty="0">
                <a:solidFill>
                  <a:srgbClr val="FF0000"/>
                </a:solidFill>
              </a:rPr>
              <a:t>Existing Home Sales Plunge</a:t>
            </a:r>
            <a:r>
              <a:rPr lang="en-US" sz="1800" dirty="0">
                <a:solidFill>
                  <a:srgbClr val="FF0000"/>
                </a:solidFill>
              </a:rPr>
              <a:t>, thanks to the war induced interest rate spike that has taken 30-year mortgages back up to 6.50%</a:t>
            </a: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dirty="0">
                <a:solidFill>
                  <a:srgbClr val="FF0000"/>
                </a:solidFill>
              </a:rPr>
              <a:t>*Existing home sales decrease </a:t>
            </a:r>
            <a:r>
              <a:rPr lang="en-US" sz="1800" b="1" dirty="0">
                <a:solidFill>
                  <a:srgbClr val="FF0000"/>
                </a:solidFill>
              </a:rPr>
              <a:t>3.6% to 4.0 million units</a:t>
            </a: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b="1" dirty="0">
                <a:solidFill>
                  <a:srgbClr val="FF0000"/>
                </a:solidFill>
              </a:rPr>
              <a:t>*Housing inventory increases 2.3%</a:t>
            </a:r>
            <a:br>
              <a:rPr lang="en-US" sz="1800" b="1" dirty="0">
                <a:solidFill>
                  <a:srgbClr val="FF0000"/>
                </a:solidFill>
              </a:rPr>
            </a:br>
            <a:r>
              <a:rPr lang="en-US" sz="1800" b="1" dirty="0">
                <a:solidFill>
                  <a:srgbClr val="FF0000"/>
                </a:solidFill>
              </a:rPr>
              <a:t> </a:t>
            </a:r>
            <a:r>
              <a:rPr lang="en-US" sz="1800" dirty="0">
                <a:solidFill>
                  <a:srgbClr val="FF0000"/>
                </a:solidFill>
              </a:rPr>
              <a:t>from year ago to 1.36 million units</a:t>
            </a: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b="1" dirty="0">
                <a:solidFill>
                  <a:srgbClr val="FF0000"/>
                </a:solidFill>
              </a:rPr>
              <a:t>*Median house price rises 1.4%</a:t>
            </a:r>
            <a:br>
              <a:rPr lang="en-US" sz="1800" b="1" dirty="0">
                <a:solidFill>
                  <a:srgbClr val="FF0000"/>
                </a:solidFill>
              </a:rPr>
            </a:br>
            <a:r>
              <a:rPr lang="en-US" sz="1800" b="1" dirty="0">
                <a:solidFill>
                  <a:srgbClr val="FF0000"/>
                </a:solidFill>
              </a:rPr>
              <a:t> </a:t>
            </a:r>
            <a:r>
              <a:rPr lang="en-US" sz="1800" dirty="0">
                <a:solidFill>
                  <a:srgbClr val="FF0000"/>
                </a:solidFill>
              </a:rPr>
              <a:t>from year ago to $408,800</a:t>
            </a:r>
            <a:br>
              <a:rPr lang="en-US" sz="1800" dirty="0">
                <a:solidFill>
                  <a:srgbClr val="FF0000"/>
                </a:solidFill>
              </a:rPr>
            </a:b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b="1" dirty="0">
                <a:solidFill>
                  <a:srgbClr val="FF0000"/>
                </a:solidFill>
              </a:rPr>
              <a:t>*Tariffs </a:t>
            </a:r>
            <a:r>
              <a:rPr lang="en-US" sz="1800" dirty="0">
                <a:solidFill>
                  <a:srgbClr val="FF0000"/>
                </a:solidFill>
              </a:rPr>
              <a:t>were a major problem raising</a:t>
            </a:r>
            <a:br>
              <a:rPr lang="en-US" sz="1800" dirty="0">
                <a:solidFill>
                  <a:srgbClr val="FF0000"/>
                </a:solidFill>
              </a:rPr>
            </a:br>
            <a:r>
              <a:rPr lang="en-US" sz="1800" dirty="0">
                <a:solidFill>
                  <a:srgbClr val="FF0000"/>
                </a:solidFill>
              </a:rPr>
              <a:t> prices on everything. No more Chinese cabinets</a:t>
            </a:r>
            <a:b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b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</a:br>
            <a:endParaRPr lang="en-US" sz="18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A0724-B372-EB8B-B0C4-6145920FDE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1613" y="3546552"/>
            <a:ext cx="3255496" cy="3141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057658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8C34A-74A9-7A4F-8DE9-DDB46B42A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S&amp;P Case Shiller Slows</a:t>
            </a:r>
            <a:br>
              <a:rPr lang="en-US" dirty="0"/>
            </a:br>
            <a:r>
              <a:rPr lang="en-US" sz="1800" b="1" i="1" dirty="0">
                <a:latin typeface="+mj-lt"/>
              </a:rPr>
              <a:t>S&amp;P Case Shiller Rises to -0.2% YOY in November,</a:t>
            </a:r>
            <a:r>
              <a:rPr lang="en-US" sz="1800" dirty="0">
                <a:latin typeface="+mj-lt"/>
              </a:rPr>
              <a:t> with its </a:t>
            </a:r>
            <a:r>
              <a:rPr lang="en-US" sz="1800" b="1" dirty="0">
                <a:latin typeface="+mj-lt"/>
              </a:rPr>
              <a:t>National Home Price Index</a:t>
            </a:r>
            <a:br>
              <a:rPr lang="en-US" sz="1800" dirty="0">
                <a:latin typeface="+mj-lt"/>
              </a:rPr>
            </a:br>
            <a:r>
              <a:rPr lang="en-US" sz="1800" dirty="0">
                <a:latin typeface="+mj-lt"/>
              </a:rPr>
              <a:t>Miami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 gained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+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3.2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%, </a:t>
            </a:r>
            <a: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Tampa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+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2.0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%, </a:t>
            </a:r>
            <a:r>
              <a:rPr lang="en-US" sz="1800" dirty="0">
                <a:effectLst/>
                <a:latin typeface="+mj-lt"/>
                <a:ea typeface="Times New Roman" panose="02020603050405020304" pitchFamily="18" charset="0"/>
              </a:rPr>
              <a:t>and </a:t>
            </a:r>
            <a:r>
              <a:rPr lang="en-US" sz="1800" dirty="0">
                <a:latin typeface="+mj-lt"/>
                <a:ea typeface="Times New Roman" panose="02020603050405020304" pitchFamily="18" charset="0"/>
              </a:rPr>
              <a:t>Atlanta 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+</a:t>
            </a:r>
            <a:r>
              <a:rPr lang="en-US" sz="1800" dirty="0">
                <a:solidFill>
                  <a:srgbClr val="00A64B"/>
                </a:solidFill>
                <a:latin typeface="+mj-lt"/>
                <a:ea typeface="Times New Roman" panose="02020603050405020304" pitchFamily="18" charset="0"/>
              </a:rPr>
              <a:t>1.5</a:t>
            </a:r>
            <a: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  <a:t>%.</a:t>
            </a:r>
            <a:br>
              <a:rPr lang="en-US" sz="1800" dirty="0">
                <a:solidFill>
                  <a:srgbClr val="00A64B"/>
                </a:solidFill>
                <a:effectLst/>
                <a:latin typeface="+mj-lt"/>
                <a:ea typeface="Times New Roman" panose="02020603050405020304" pitchFamily="18" charset="0"/>
              </a:rPr>
            </a:br>
            <a:r>
              <a:rPr lang="en-US" sz="1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Seattle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-1.4% 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San Francisco </a:t>
            </a:r>
            <a:r>
              <a:rPr lang="en-US" sz="18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-1.3%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98E61-9A17-4F45-9ABF-56B2B305EA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1E3BCA-243C-28B4-F357-59475B395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24" y="1805568"/>
            <a:ext cx="65024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47798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7FFA7-1E61-2247-9AF0-2EE358895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Crown Castle International (CCI) </a:t>
            </a:r>
            <a:r>
              <a:rPr lang="en-US" sz="2800" dirty="0"/>
              <a:t>– </a:t>
            </a:r>
            <a:r>
              <a:rPr lang="en-US" sz="2000" dirty="0"/>
              <a:t>4.68% yielding 5G cell phone tower REIT</a:t>
            </a:r>
            <a:br>
              <a:rPr lang="en-US" sz="2000" dirty="0"/>
            </a:br>
            <a:r>
              <a:rPr lang="en-US" sz="2000" dirty="0"/>
              <a:t>Eliot Management Pushes up stock with activist bid</a:t>
            </a:r>
            <a:br>
              <a:rPr lang="en-US" sz="2000" dirty="0"/>
            </a:br>
            <a:r>
              <a:rPr lang="en-US" sz="2000" dirty="0">
                <a:solidFill>
                  <a:srgbClr val="00A64B"/>
                </a:solidFill>
              </a:rPr>
              <a:t>took profits on </a:t>
            </a:r>
            <a:r>
              <a:rPr lang="en-US" sz="2000" dirty="0">
                <a:solidFill>
                  <a:srgbClr val="00A64B"/>
                </a:solidFill>
                <a:latin typeface="Calibri"/>
                <a:ea typeface="Calibri"/>
                <a:cs typeface="Calibri"/>
                <a:sym typeface="Calibri"/>
              </a:rPr>
              <a:t>Long 8/$90-$95 call spread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,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7D063B-BDD3-43C0-CF48-16E1710A3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10" y="4326925"/>
            <a:ext cx="2012090" cy="2012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05CEBD1-50CA-E154-571F-2778ECC3A8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26" y="1577545"/>
            <a:ext cx="5890569" cy="4855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21212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US Home Construction Index (ITB)</a:t>
            </a:r>
            <a:br>
              <a:rPr lang="en-US" sz="2400" dirty="0"/>
            </a:br>
            <a:r>
              <a:rPr lang="en-US" sz="1800" dirty="0"/>
              <a:t>(DHI), (LEN), (PHM), (TOL), (NVR) </a:t>
            </a:r>
            <a:br>
              <a:rPr lang="en-US" sz="1800" dirty="0"/>
            </a:br>
            <a:br>
              <a:rPr lang="en-US" sz="2000" dirty="0"/>
            </a:b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FD1A2A-CEDC-B705-69DE-39D60DBFB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310" y="4971377"/>
            <a:ext cx="2712820" cy="14911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8AF646-5BCC-FA7B-9AB9-ABBBA1F857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1944" y="3049653"/>
            <a:ext cx="1988204" cy="14911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EB32BE-F452-9E51-57EE-190C513F50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3193" y="1147118"/>
            <a:ext cx="62865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740519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5AE14-F84D-37FE-18F4-54BCD10C9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8D2F4-FC8B-3F04-A407-BA494ED63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2400" b="1" dirty="0"/>
            </a:br>
            <a:r>
              <a:rPr lang="en-US" sz="2400" b="1" dirty="0">
                <a:latin typeface="+mj-lt"/>
              </a:rPr>
              <a:t>DH Horton (DHI)</a:t>
            </a:r>
            <a:br>
              <a:rPr lang="en-US" sz="2400" dirty="0">
                <a:latin typeface="+mj-lt"/>
              </a:rPr>
            </a:br>
            <a:r>
              <a:rPr lang="en-US" sz="2400" dirty="0">
                <a:latin typeface="+mj-lt"/>
              </a:rPr>
              <a:t>Earnings Hit on free upgrades eating into margins</a:t>
            </a:r>
            <a:br>
              <a:rPr lang="en-US" sz="2000" dirty="0"/>
            </a:br>
            <a:r>
              <a:rPr lang="en-US" sz="1800" dirty="0">
                <a:solidFill>
                  <a:srgbClr val="00A64B"/>
                </a:solidFill>
                <a:latin typeface="+mj-lt"/>
              </a:rPr>
              <a:t>took profits on long 11/$165-$175</a:t>
            </a:r>
            <a:br>
              <a:rPr lang="en-US" sz="1800" dirty="0"/>
            </a:br>
            <a:br>
              <a:rPr lang="en-US" sz="2000" dirty="0"/>
            </a:b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326673-4CC3-B087-217B-F0F65FE84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1773" y="4586718"/>
            <a:ext cx="1862438" cy="1862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01F100-0037-FE09-C759-0E30B4171F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0992" y="1596683"/>
            <a:ext cx="6050016" cy="498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918067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3998C-4E2F-00C5-D3DC-B45BAA271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 Sheet- The Recession Trade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 What Do We Do About All This?</a:t>
            </a:r>
            <a:endParaRPr lang="en-US" sz="28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18BAD3-A174-5959-45C7-9FD612E449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03200" indent="0">
              <a:buNone/>
            </a:pP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*Stocks –sell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*Bonds – sell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*Commodities – stand aside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*Currencies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*Precious Metals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*Energy – buy dips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*Volatility – sell over $30</a:t>
            </a:r>
            <a:b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0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*Real estate – stand aside</a:t>
            </a:r>
            <a:br>
              <a:rPr lang="en-US" sz="28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800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937F6F-830C-AB8A-345F-E72A954A6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0" y="1828800"/>
            <a:ext cx="3012382" cy="4538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451792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Shape 604"/>
          <p:cNvSpPr txBox="1">
            <a:spLocks noGrp="1"/>
          </p:cNvSpPr>
          <p:nvPr>
            <p:ph type="title"/>
          </p:nvPr>
        </p:nvSpPr>
        <p:spPr>
          <a:xfrm>
            <a:off x="276921" y="559312"/>
            <a:ext cx="8305800" cy="366584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lvl="0" algn="l">
              <a:buClr>
                <a:schemeClr val="dk1"/>
              </a:buClr>
              <a:buSzPct val="25000"/>
            </a:pP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6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Next Strategy Webinar</a:t>
            </a:r>
            <a:br>
              <a:rPr lang="en-US" sz="36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36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12:00 EST Wednesday</a:t>
            </a:r>
            <a:r>
              <a:rPr lang="en-US" sz="28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June 10</a:t>
            </a: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2026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from Lake Tahoe</a:t>
            </a: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8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email me questions at 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madhedgefundtrader@yahoo.com</a:t>
            </a:r>
            <a:r>
              <a:rPr lang="en-US" sz="2400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5" name="Shape 605"/>
          <p:cNvSpPr txBox="1"/>
          <p:nvPr/>
        </p:nvSpPr>
        <p:spPr>
          <a:xfrm>
            <a:off x="990600" y="4225159"/>
            <a:ext cx="4646612" cy="584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en-US" sz="2400" b="1">
                <a:solidFill>
                  <a:schemeClr val="dk1"/>
                </a:solidFill>
              </a:rPr>
              <a:t>Good Luck and Good Trading</a:t>
            </a:r>
            <a:r>
              <a:rPr lang="en-US" sz="3200" b="1">
                <a:solidFill>
                  <a:schemeClr val="dk1"/>
                </a:solidFill>
              </a:rPr>
              <a:t>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7CFD22-04C2-5DAC-DDCF-881973FF5E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7687" y="988482"/>
            <a:ext cx="3030538" cy="4040717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C3C93-C2E7-5B21-B219-B96B6961C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06BAA-FFE9-AF63-48C7-FCE9FCFF6F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B68B2A-2A74-A065-5B47-42BCD1B98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703636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E5A0A-8895-862D-EA87-46F625140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B0C61-4BE9-6437-127B-DBDC8AA65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498B59-FB23-980F-3143-4D8083F483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IMG_4615.MOV" descr="IMG_4615.MOV">
            <a:hlinkClick r:id="" action="ppaction://media"/>
            <a:extLst>
              <a:ext uri="{FF2B5EF4-FFF2-40B4-BE49-F238E27FC236}">
                <a16:creationId xmlns:a16="http://schemas.microsoft.com/office/drawing/2014/main" id="{01A091FC-936F-4500-CB1F-871EFF6E70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7463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28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14754</TotalTime>
  <Words>5754</Words>
  <Application>Microsoft Macintosh PowerPoint</Application>
  <PresentationFormat>Widescreen</PresentationFormat>
  <Paragraphs>188</Paragraphs>
  <Slides>125</Slides>
  <Notes>98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125</vt:i4>
      </vt:variant>
    </vt:vector>
  </HeadingPairs>
  <TitlesOfParts>
    <vt:vector size="131" baseType="lpstr">
      <vt:lpstr>Arial</vt:lpstr>
      <vt:lpstr>Calibri</vt:lpstr>
      <vt:lpstr>Glacial Indifference</vt:lpstr>
      <vt:lpstr>Helvetica</vt:lpstr>
      <vt:lpstr>Times New Roman</vt:lpstr>
      <vt:lpstr>Office Theme</vt:lpstr>
      <vt:lpstr> The Mad Hedge Fund Trader “Now the Real Crisis Starts” </vt:lpstr>
      <vt:lpstr>PowerPoint Presentation</vt:lpstr>
      <vt:lpstr>PowerPoint Presentation</vt:lpstr>
      <vt:lpstr>  Trade Alert Performance New All-Time Highs-17 Consecutive Positive Months   </vt:lpstr>
      <vt:lpstr>PowerPoint Presentation</vt:lpstr>
      <vt:lpstr>PowerPoint Presentation</vt:lpstr>
      <vt:lpstr>The Method to My Madness </vt:lpstr>
      <vt:lpstr>The Global Economy –  Special Inflation Issue</vt:lpstr>
      <vt:lpstr>PowerPoint Presentation</vt:lpstr>
      <vt:lpstr>PowerPoint Presentation</vt:lpstr>
      <vt:lpstr>The Mad Hedge Profit Predictor Market Timing Index – Sharpest rise in history  An artificial intelligence driven algorithm that analyzes 30 different economic, technical, and momentum driven indicators </vt:lpstr>
      <vt:lpstr> Weekly Jobless Claims –  +12,000 to 211,000  </vt:lpstr>
      <vt:lpstr>PowerPoint Presentation</vt:lpstr>
      <vt:lpstr> Stocks – Second Thoughts</vt:lpstr>
      <vt:lpstr>What Are HALO Stocks?</vt:lpstr>
      <vt:lpstr>The Ultimate Hedge – Defensive stocks only go down at a slower  rate 90 - day US Treasury Bills (Warren Buffet owns $340 billion) Extend to One Year! </vt:lpstr>
      <vt:lpstr>            S&amp;P 500 – Battle of the 200 Day MA              </vt:lpstr>
      <vt:lpstr>Momentum (MTUM)</vt:lpstr>
      <vt:lpstr> ProShares  -2X Short S&amp;P 500 (SDS) - a great 2X hedge for falling long stocks  </vt:lpstr>
      <vt:lpstr>($VIX) – New Highs Volatility Index Hits Four Year High at $65, the most since the 2020 pandemic. That implies a 2% move in the S&amp;P 500 (SPX) every day for the next 30 days </vt:lpstr>
      <vt:lpstr>(SVXY) –Short Volatility ETF bought at $36.31 - $32.74 = $3.57  </vt:lpstr>
      <vt:lpstr> Dow Average ($INDU)-</vt:lpstr>
      <vt:lpstr>Russell 2000 (IWM)-  took profits on Long 10/$137-$142 vertical bull call spread took profits on Long 10/$153-$156 vertical bear put spread </vt:lpstr>
      <vt:lpstr>NASDAQ (QQQ) – Down 15% took profits on long 6/$540-$550-$345 put spread, took profits on Long 5/$335-$345 put spread took profits on long (QQQ) /$540-$550 put spread, took profits on long (QQQ) 4/$330-$335 put spread  took profits on long (QQQ) 3/$340-$345 put spread, covered long (QQQ) $325-$330 put spread </vt:lpstr>
      <vt:lpstr>China (FXI) + 36%</vt:lpstr>
      <vt:lpstr>Japan ($NIKK) – down 10% Japanese Conservative Election Win Sends Nikkei Soaring, topping 57,000</vt:lpstr>
      <vt:lpstr>Europe Hedged Equity (HEDJ)- +19% </vt:lpstr>
      <vt:lpstr>German Dax (DAX)- +30% </vt:lpstr>
      <vt:lpstr> Emerging Markets (EEM) - +8% Weak Dollar, Long Recovery Play </vt:lpstr>
      <vt:lpstr>PowerPoint Presentation</vt:lpstr>
      <vt:lpstr> NVIDIA (NVDA) – Blackwell Chips @ $70,000 each Nvidia is Coming for Your Electricity, as GPU rental rates sored from $3.00 to $4.12 in two months  stopped out of long 6/$140-$145 puts spread, took profits on long 5/$70-$75 call spread took profits on long 3/$88-$90 call spread, took profits on long 4/$140-$145 puts spread   took profits on Long 2/$90-$95 call spread, took profits on Long 12/$117-$120 call spread   </vt:lpstr>
      <vt:lpstr>    Microsoft (MSFT)- Become the Second $4 trillion Company Microsoft Delivers Blowout Earnings  took profits on long 5/$430-$440 put spread Took profits on long 2/$330-$340 call spread, took profits on long 12/$320-$330 call spread took profits on long  9/$235-$245 call spread, took profits on long 7/$220-$210 call spread,     </vt:lpstr>
      <vt:lpstr>Meta (META) Meta Makes Major Investment in AMD  took profits on Long 8/$420-$430 call spread took profits on Long 5/$360-$370 vertical bull call spread, took profits on Long 9/$290-$300 vertical bear put spread, stopped out of Long 9/$190-$200 vertical bear put spread  </vt:lpstr>
      <vt:lpstr>   Apple (AAPL) Apple’s iPhone sales surge 20% in China  took profits on long 6/$220-$230 put spread, profits on Long 5/$225-$235 vertical bear put spread,  took profits on Long 8/$160-$170 call spread took profits on Long 6/$200-$210 bear put spread,   </vt:lpstr>
      <vt:lpstr>PowerPoint Presentation</vt:lpstr>
      <vt:lpstr>Alphabet (GOOGL) –  Alphabet to Issue 100-Year Bond to finance AI build out  took profits on long 12/$110-$120 call spread  took profits on long 12/$1,200-$1,230 bull call spread, took profits on long 9/$1,030-$1,080 vertical bull call spread</vt:lpstr>
      <vt:lpstr> Amazon (AMZN) – Antirust Target Amazon Opens up Delivery System to Third Parties  took profits on long 3/$155-$160 bull call spread , took profits on long 2/$130-$135 bull call spread </vt:lpstr>
      <vt:lpstr>PowerPoint Presentation</vt:lpstr>
      <vt:lpstr>Netflix (NFLX) –  Justic Department Launches Antitrust Investigation of Netflix (NFLX) Long 5/$84-$89 call spread, Took profits on 11/$100-$102 call spread  took profits on long $1040-$1060 call spread, took profits on long 4/800-$810 call spread </vt:lpstr>
      <vt:lpstr>Palo Alto Networks (PANW)- Hacking never goes out of fashion Is AI Putting SaaS Out of Business? took profits on long 2/$260-$270 call spread, took profits on long 10/$130-$140 call spread</vt:lpstr>
      <vt:lpstr>  Advanced Micro Devices (AMD)- Recession fears programable logic devices took profits on long 2/$75-$80 call spread  </vt:lpstr>
      <vt:lpstr>Salesforce (CRM)- Is AI Putting SaaS Out of Business? took profits on long 12/$185-$195 call spread, took profits on long 9/$125-$130 vertical bull call spread took profits on long 8/$125-$130 vertical bull call spread </vt:lpstr>
      <vt:lpstr>Adobe (ADBE)- Is AI Putting SaaS Out of Business? The Quality Non-China tech play </vt:lpstr>
      <vt:lpstr>Snowflake (SNOW)- Blockbuster AI Earnings stopped out of long 4/$150-$255 call spread, took profits on long 12/$135-$140 call spread</vt:lpstr>
      <vt:lpstr>ProShares Ultra Technology ETF (ROM) – 2X Long Technology ETF took profits on long 10/$62-65 call spread</vt:lpstr>
      <vt:lpstr>MicroStrategy (MSTR) – Long Bitcoin Play Money is Moving out of Bitcoin Ethereum took profits on Long 6/$260-$270 call spread Took profits on long 6/$500-$510 put spread, took profits on long 6/$470-$480 put spread  took profits on long 6/$330-$340 call spread, stopped out of long 6/$335-$345 put spread  </vt:lpstr>
      <vt:lpstr>Oracle –(ORCL) – Spectacular Earnings Forecast but $100 billion in debt </vt:lpstr>
      <vt:lpstr>Zoom –(ZM) – Coming Back from the Dead took profits on 11/$72-50-$77.50 call spread</vt:lpstr>
      <vt:lpstr>PowerPoint Presentation</vt:lpstr>
      <vt:lpstr>The Second Half of the Barbell</vt:lpstr>
      <vt:lpstr> Goldman Sachs (GS) – BALLISTIC Goldman Sachs Beats, on record stock trading profits  took profits on long 3/$790-$800 call spread took profits on long 11/$700-$710 call spread , took profits on long 10/$700-$710 call spread took profits on long 9/$690-$700 call spread, stopped out of 3/$380-$390 call spread,  profits on long 12/$330-$350 call spread, took profits on long 11/$330-$350 call spread   </vt:lpstr>
      <vt:lpstr>Morgan Stanley (MS) - Upside Breakout! Morgan Stanley Rocks! The company’s stock traders had a record-breaking first quarter took profits on long $12/150-$155 call spread took profits on long $12/210-$220 call spread,, took profits on long $12/210-$220 call spread, Took profits on long $195-$205 call spread, took profits on long 4/$65-$70 call spread </vt:lpstr>
      <vt:lpstr>   JP Morgan Chase (JPM) –  Trump Sues JP Morgan (JPM) for $5 Billion took profits on long 9/$270-$280 call spread stopped out of 3/$235-$245 calls spread, profits on long 12/$210-$220 call spread,  took profits on long 11/$195-$205 call spread, took profits on 4/$215-225 put spread     </vt:lpstr>
      <vt:lpstr>Bank of America (BAC) – Upside Breakout? took profits on long long 12/$41-$44 call spread, took profits on long 4/$20-$23 call spread </vt:lpstr>
      <vt:lpstr>Citigroup (C) – Citibank’s ROI is Soaring.  took profits on long long 12/$60-$65 call spread , took profits on long 4/$30-$35 call spread </vt:lpstr>
      <vt:lpstr>Charles Schwab (SCHW) – Upside Breakout took profits on long 4/$30-$35 call spread  </vt:lpstr>
      <vt:lpstr>Interactive Brokers (IBKR) – Upside Breakout? stopped out of long 3/$160-$170 call spread,  out of long 8/$110-$115 call spread ,  took profits on long 4/$60-$65 call spread </vt:lpstr>
      <vt:lpstr> Berkshire Hathaway (BRKB)- Ultimate defensive stock Berkshire Hathaway Builds Record Cash, at $334 billion – Is the new T Bill proxy stopped out of long 12/$405-$415 call spread, took profits on long 12/$320-$330 call spread  took profits on long 4/$260-$270 call spread, took profits on long 1/$290-$300 call spread   </vt:lpstr>
      <vt:lpstr>Blackrock (BLK)-Asset Collection Boom Blackrock Reports Record $12.5 trillion in Assets Under Management stopped out of 12/$1,000-$1,010 call spread, took profits on long 12/$850-$860 call spread  took profits on long 3/$770-$790 call spread, took profits on long 3/$310-$340 call spread </vt:lpstr>
      <vt:lpstr> SPDR Metals &amp; Mining ETF (XME) –  long 2/$28-$30 call spread</vt:lpstr>
      <vt:lpstr>Boeing (BA) – LEAPS Candidate Boeing Scores Order for 200 Jets from China  took profits on long 3/$195-$200 call spread     </vt:lpstr>
      <vt:lpstr>General Motors (GM) – Worst Off Trade War Victim Earnings better than expected plus interest rate beneficiary stopped out of long 4/$52.50-$57.50 put spread at cost, long 3/$53-$56 put spread  </vt:lpstr>
      <vt:lpstr>Package Delivery- United Parcel Service (UPS) –  UPS Deliveries Slow Worldwide, it the wake of the shutdown of its Kentucky hub after a fatal crash took profits on long 11/$130-$140 call spread</vt:lpstr>
      <vt:lpstr> Caterpillar (CAT)- Ag + Infrastructure + Housing long $630-$640 call spread stopped out of long 8/$310-$320 call spread, took profits on long 12/$220-$230 calls spread took profits on long 12/$145-$150 call spread, took profits on long 11/$125-$135 call spread  </vt:lpstr>
      <vt:lpstr> Deere &amp; Co. (DE)- Ag + Infrastructure + Housing  took profits on long 8/$330-$340 put spread stopped out of long 8/$330-$340 calls spread   </vt:lpstr>
      <vt:lpstr>    Freeport McMoRan - (FCX)- Coming Copper Crisis 50% copper tariff stopped out of 3/$55-$58 call spread, took profits on long 8/$34-$37 call spread  took profits on long 4/$37-$40 call spread, took profits on long 5/$42-$45 call spread, stopped out of long $48-$51 put spread, profits on long 6/$32-$35 call spread     </vt:lpstr>
      <vt:lpstr> Walt Disney (DIS) -Disney Beats Disney Dives on Earnings Bust, although streaming broke even versus an expected loss   </vt:lpstr>
      <vt:lpstr>Industrials Sector SPDR (XLI)- (GE), (MMM), (UNP), (UTX), (BA), (HON)</vt:lpstr>
      <vt:lpstr>  Union Pacific RR (UNP)- Big Stuff to Ship The Largest Railroad in History, may be the result of the Union Pacific (UNP)/Norfolk Southern merger worth $200 billion took profits on long 5/$200-$210 call spread took profits on 11/$150-$160 call spread </vt:lpstr>
      <vt:lpstr>  Walmart (WMT) – Trade War Victim Walmart Hits $1 Trillion Market Cap  took profit on Long 11/$125-$130 bear put spread, took profit on Long 10/$119-$121 bear put spread took profits on Long 8/$114-$117 bear put spread  </vt:lpstr>
      <vt:lpstr>  Costco (COST) – Trade War Victim suing Trump administration over tariffs, one third of sales from imports took profits on long 4/$840-$850 call spread    </vt:lpstr>
      <vt:lpstr> Delta Airlines (DAL) – Ticket Price Take Off The only airline with a refinery  </vt:lpstr>
      <vt:lpstr>Transports Sector SPDR (XTN)- Worst Hit Sector (ALGT),  (ALK), (JBLU), (LUV), (CHRW), (DAL) </vt:lpstr>
      <vt:lpstr>Health Care Sector (XLV) – Defensive Play and Cheap (JNJ), (PFE), (MRK), (GILD), (ACT), (AMGN)  </vt:lpstr>
      <vt:lpstr>Amgen (AMGN) took profits on long 7/$260-$270 bull call spread,  took profits on long 11/$185-$200 bull call spread</vt:lpstr>
      <vt:lpstr>Visa (V) – Stablecoin Competition took profits on long 2/$240-$250 bull call spread  took profits on long 10/$160-$170 bull call spread, took profits on long 6/$150-$160 bull call spread</vt:lpstr>
      <vt:lpstr>Consumer Discretionary SPDR (XLY) (DIS), (AMZN), (HD), (CMCSA), (MCD), (SBUX) </vt:lpstr>
      <vt:lpstr>Raytheon (RTX) stopped out of long $195-$200 call spread </vt:lpstr>
      <vt:lpstr>PowerPoint Presentation</vt:lpstr>
      <vt:lpstr>Bonds – Crash </vt:lpstr>
      <vt:lpstr>                 Treasury ETF (TLT) –  took profits on long 6/$88-$91 put spread stopped out of long 6/$80-$83 call spread, took profits on long 4/$84-$87 call spread  stopped out of long 1/$82-$85 call spread, took profits on long 10/$103-$106 put spread took profits on long 6/$$94-$97 put spread, took profits on long 5/$82-$85 calls spread                          </vt:lpstr>
      <vt:lpstr> Ten Year Treasury Yield ($TNX) – 4.65%  </vt:lpstr>
      <vt:lpstr> Junk Bonds (JNK) 6.57% Yield  </vt:lpstr>
      <vt:lpstr>Municipal Bonds (MUB) 3.10% Yield-  </vt:lpstr>
      <vt:lpstr>Emerging Market Debt (ELD) 5.41% Yield-  </vt:lpstr>
      <vt:lpstr>2X Short Treasuries (TBT)-Out of Favor</vt:lpstr>
      <vt:lpstr>Anally Capital Management (NLY) – Leveraged REIT Play Yield 13.19% took profits on long 12/$15-$16 call spread</vt:lpstr>
      <vt:lpstr>PowerPoint Presentation</vt:lpstr>
      <vt:lpstr>Foreign Currencies – Dollar Gets an Inflation Boost </vt:lpstr>
      <vt:lpstr>PowerPoint Presentation</vt:lpstr>
      <vt:lpstr>   Japanese Yen (FXY)   </vt:lpstr>
      <vt:lpstr>Euro (FXE)-</vt:lpstr>
      <vt:lpstr> British Pound (FXB)- </vt:lpstr>
      <vt:lpstr>Emerging Market Currencies (CEW)   </vt:lpstr>
      <vt:lpstr>PowerPoint Presentation</vt:lpstr>
      <vt:lpstr>Energy &amp; Commodities – Now the Real Crisis Starts</vt:lpstr>
      <vt:lpstr>Oil-($WTIC) Sharpes Move in History, up 115%</vt:lpstr>
      <vt:lpstr>  United States Oil Fund (USO) </vt:lpstr>
      <vt:lpstr>Energy Select Sector SPDR (XLE)-No Performance! (XOM), (CVX), (SLB), (KMI), (EOG), (COP) </vt:lpstr>
      <vt:lpstr>ExxonMobil (XOM) - Windfall profits for rest of 2026 took profits on 5/$130-$140 call spread took profits on Long 4/$100-$105 call spread, took profits on long 12/$120-$125 put spread </vt:lpstr>
      <vt:lpstr>Occidental Petroleum (OXY) - Windfall profits for rest of 2026 took profits on 5/$45-$50 call spread, took profits on long 4/$59-$62 call spread  took profits on long 2/$55-$60 call spread, took profits on long 12/$77.50-$82.50 put spread </vt:lpstr>
      <vt:lpstr>Natural Gas (UNG) – Free Fall on Warm Winter took profits on Long January 2025 $7-8 Call Spread LEAPS</vt:lpstr>
      <vt:lpstr>  Cameco (CCJ) – Global Uranium Renaissance Microsoft to Reopen Three Mile Island to power AI data centers took profits on long 12/$41-$44 call spread, took profits on long 12/$35-$38 call spread,  took profits on long 5/$20-$23 bull call spread</vt:lpstr>
      <vt:lpstr>  Vistra Corp. (VST) – Global Uranium Renaissance took profits on long 2/$100-$110 call spread</vt:lpstr>
      <vt:lpstr>PowerPoint Presentation</vt:lpstr>
      <vt:lpstr>PowerPoint Presentation</vt:lpstr>
      <vt:lpstr>Precious Metals – Knockout Blow</vt:lpstr>
      <vt:lpstr>PowerPoint Presentation</vt:lpstr>
      <vt:lpstr> Market Vectors Gold Miners ETF- (GDX) –  took profit on long 6/$207.50-$212.50 call spread, took profit on long 7/$200-$205 call spread  </vt:lpstr>
      <vt:lpstr>  Barrick Mining (B) took profit on long 1/$15.50-$16.50 call spread  </vt:lpstr>
      <vt:lpstr> Newmont Mining- (NEM)- Sometimes you Just Get Lucky took profits on long 10/$47-$50 call spread, took profits on long $55-60 call spread</vt:lpstr>
      <vt:lpstr>PowerPoint Presentation</vt:lpstr>
      <vt:lpstr>  Silver Miners - (SIL)-  </vt:lpstr>
      <vt:lpstr>  Wheaton Precious Metals - (WPM)- LEAPS Approaching Max Profit took profits on long 4/$39-$42 call spread  long 6/$75-$80 call spread-expires in 7 trading days , took profits on long 1/$36-$39 call spread </vt:lpstr>
      <vt:lpstr> Platinum- (PPLT)- 556,000-ounce shortage this year took profits on long 1/$36-$39 call spread </vt:lpstr>
      <vt:lpstr>PowerPoint Presentation</vt:lpstr>
      <vt:lpstr>Real Estate – Slapped in The Face</vt:lpstr>
      <vt:lpstr>S&amp;P Case Shiller Slows S&amp;P Case Shiller Rises to -0.2% YOY in November, with its National Home Price Index Miami gained +3.2%, Tampa +2.0%, and Atlanta +1.5%. Seattle -1.4% San Francisco -1.3% </vt:lpstr>
      <vt:lpstr>Crown Castle International (CCI) – 4.68% yielding 5G cell phone tower REIT Eliot Management Pushes up stock with activist bid took profits on Long 8/$90-$95 call spread,</vt:lpstr>
      <vt:lpstr>US Home Construction Index (ITB) (DHI), (LEN), (PHM), (TOL), (NVR)   </vt:lpstr>
      <vt:lpstr> DH Horton (DHI) Earnings Hit on free upgrades eating into margins took profits on long 11/$165-$175  </vt:lpstr>
      <vt:lpstr>Trade Sheet- The Recession Trade So What Do We Do About All This?</vt:lpstr>
      <vt:lpstr>       Next Strategy Webinar   12:00 EST Wednesday, June 10, 2026  from Lake Tahoe      email me questions at madhedgefundtrader@yahoo.com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Mad Hedge Fund Trader “Special Earthshaking Issue’”</dc:title>
  <dc:creator>Kathy OLoughlin</dc:creator>
  <cp:lastModifiedBy>John Thomas</cp:lastModifiedBy>
  <cp:revision>1488</cp:revision>
  <cp:lastPrinted>2022-01-05T03:44:27Z</cp:lastPrinted>
  <dcterms:created xsi:type="dcterms:W3CDTF">2015-02-05T17:12:57Z</dcterms:created>
  <dcterms:modified xsi:type="dcterms:W3CDTF">2026-05-19T17:33:22Z</dcterms:modified>
</cp:coreProperties>
</file>